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A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321040" y="822960"/>
            <a:ext cx="4206240" cy="4206240"/>
          </a:xfrm>
          <a:prstGeom prst="ellipse">
            <a:avLst/>
          </a:prstGeom>
          <a:solidFill>
            <a:srgbClr val="1C2B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966960" y="3566160"/>
            <a:ext cx="2377440" cy="237744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686800" y="4297680"/>
            <a:ext cx="914400" cy="914400"/>
          </a:xfrm>
          <a:prstGeom prst="ellipse">
            <a:avLst/>
          </a:prstGeom>
          <a:solidFill>
            <a:srgbClr val="F5A5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097280"/>
            <a:ext cx="749807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F5A524"/>
                </a:solidFill>
                <a:latin typeface="Calibri"/>
              </a:rPr>
              <a:t>MINI COURSE 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554480"/>
            <a:ext cx="7680960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800" b="1" i="0">
                <a:solidFill>
                  <a:srgbClr val="FFFFFF"/>
                </a:solidFill>
                <a:latin typeface="Calibri"/>
              </a:rPr>
              <a:t>Agentic Frameworks Explained: CrewAI, LangGraph, AutoGen &amp; More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520440"/>
            <a:ext cx="7498079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0" i="0">
                <a:solidFill>
                  <a:srgbClr val="C9D3FF"/>
                </a:solidFill>
                <a:latin typeface="Calibri"/>
              </a:rPr>
              <a:t>How the major agent frameworks think, where each one fits, and how to choose.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892040"/>
            <a:ext cx="749807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C9D3FF"/>
                </a:solidFill>
                <a:latin typeface="Calibri"/>
              </a:rPr>
              <a:t>For engineers choosing a stack for multi-agent systems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989320"/>
            <a:ext cx="7498079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Calibri"/>
              </a:rPr>
              <a:t>Kamish Upadhyay  ·  Senior GenAI / AI Architect  ·  kamishupadhyay.com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WHAT YOU WILL LEARN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Course map</a:t>
            </a:r>
          </a:p>
        </p:txBody>
      </p:sp>
      <p:sp>
        <p:nvSpPr>
          <p:cNvPr id="4" name="Oval 3"/>
          <p:cNvSpPr/>
          <p:nvPr/>
        </p:nvSpPr>
        <p:spPr>
          <a:xfrm>
            <a:off x="548640" y="178308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5880" y="178308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What a framework gives you</a:t>
            </a:r>
          </a:p>
        </p:txBody>
      </p:sp>
      <p:sp>
        <p:nvSpPr>
          <p:cNvPr id="6" name="Oval 5"/>
          <p:cNvSpPr/>
          <p:nvPr/>
        </p:nvSpPr>
        <p:spPr>
          <a:xfrm>
            <a:off x="548640" y="265176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25880" y="265176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Four mental models</a:t>
            </a:r>
          </a:p>
        </p:txBody>
      </p:sp>
      <p:sp>
        <p:nvSpPr>
          <p:cNvPr id="8" name="Oval 7"/>
          <p:cNvSpPr/>
          <p:nvPr/>
        </p:nvSpPr>
        <p:spPr>
          <a:xfrm>
            <a:off x="548640" y="3520439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3520439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CrewAI in depth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438912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5880" y="438912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LangGraph in depth</a:t>
            </a:r>
          </a:p>
        </p:txBody>
      </p:sp>
      <p:sp>
        <p:nvSpPr>
          <p:cNvPr id="12" name="Oval 11"/>
          <p:cNvSpPr/>
          <p:nvPr/>
        </p:nvSpPr>
        <p:spPr>
          <a:xfrm>
            <a:off x="6324447" y="178308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01687" y="178308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AutoGen and the Microsoft stack</a:t>
            </a:r>
          </a:p>
        </p:txBody>
      </p:sp>
      <p:sp>
        <p:nvSpPr>
          <p:cNvPr id="14" name="Oval 13"/>
          <p:cNvSpPr/>
          <p:nvPr/>
        </p:nvSpPr>
        <p:spPr>
          <a:xfrm>
            <a:off x="6324447" y="265176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01687" y="265176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The wider ecosystem</a:t>
            </a:r>
          </a:p>
        </p:txBody>
      </p:sp>
      <p:sp>
        <p:nvSpPr>
          <p:cNvPr id="16" name="Oval 15"/>
          <p:cNvSpPr/>
          <p:nvPr/>
        </p:nvSpPr>
        <p:spPr>
          <a:xfrm>
            <a:off x="6324447" y="3520439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01687" y="3520439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Side-by-side comparison</a:t>
            </a:r>
          </a:p>
        </p:txBody>
      </p:sp>
      <p:sp>
        <p:nvSpPr>
          <p:cNvPr id="18" name="Oval 17"/>
          <p:cNvSpPr/>
          <p:nvPr/>
        </p:nvSpPr>
        <p:spPr>
          <a:xfrm>
            <a:off x="6324447" y="4389120"/>
            <a:ext cx="566928" cy="566928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08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01687" y="4389120"/>
            <a:ext cx="4541367" cy="56692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800" b="0" i="0">
                <a:solidFill>
                  <a:srgbClr val="1A1D23"/>
                </a:solidFill>
                <a:latin typeface="Calibri"/>
              </a:rPr>
              <a:t>How to choose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Agentic frameworks   · 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01  ·  FOUNDATIONS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What an agent framework actually gives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Agentic frameworks   ·   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5410047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2959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19" y="1874519"/>
            <a:ext cx="431276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1A1D23"/>
                </a:solidFill>
                <a:latin typeface="Calibri"/>
              </a:rPr>
              <a:t>Orchestration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560320"/>
            <a:ext cx="4861407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160"/>
                </a:solidFill>
                <a:latin typeface="Calibri"/>
              </a:rPr>
              <a:t>Who runs next, in what order, and when to stop: sequential, hierarchical, graph or chat.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3007" y="1645920"/>
            <a:ext cx="5410047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507327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01687" y="1874519"/>
            <a:ext cx="431276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1A1D23"/>
                </a:solidFill>
                <a:latin typeface="Calibri"/>
              </a:rPr>
              <a:t>Tool calling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7327" y="2560320"/>
            <a:ext cx="4861407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160"/>
                </a:solidFill>
                <a:latin typeface="Calibri"/>
              </a:rPr>
              <a:t>Typed tool definitions, argument validation, retries, and MCP integration.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046220"/>
            <a:ext cx="5410047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22959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19" y="4274820"/>
            <a:ext cx="431276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1A1D23"/>
                </a:solidFill>
                <a:latin typeface="Calibri"/>
              </a:rPr>
              <a:t>State &amp; memory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59" y="4960620"/>
            <a:ext cx="4861407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160"/>
                </a:solidFill>
                <a:latin typeface="Calibri"/>
              </a:rPr>
              <a:t>Conversation history, shared state, checkpoints and long-term memory stores.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33007" y="4046220"/>
            <a:ext cx="5410047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507327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01687" y="4274820"/>
            <a:ext cx="431276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1A1D23"/>
                </a:solidFill>
                <a:latin typeface="Calibri"/>
              </a:rPr>
              <a:t>Observability &amp; control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07327" y="4960620"/>
            <a:ext cx="4861407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160"/>
                </a:solidFill>
                <a:latin typeface="Calibri"/>
              </a:rPr>
              <a:t>Tracing, human-in-the-loop approvals, streaming and evaluation hooks.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02  ·  MENTAL MODELS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Four ways to think about multi-agent systems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Agentic frameworks   ·   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5410047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2959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19" y="1874519"/>
            <a:ext cx="431276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1A1D23"/>
                </a:solidFill>
                <a:latin typeface="Calibri"/>
              </a:rPr>
              <a:t>Crews (CrewAI)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560320"/>
            <a:ext cx="4861407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160"/>
                </a:solidFill>
                <a:latin typeface="Calibri"/>
              </a:rPr>
              <a:t>Agents are team members with roles, goals and backstories; tasks are handed between them.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3007" y="1645920"/>
            <a:ext cx="5410047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507327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01687" y="1874519"/>
            <a:ext cx="431276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1A1D23"/>
                </a:solidFill>
                <a:latin typeface="Calibri"/>
              </a:rPr>
              <a:t>Graphs (LangGraph)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7327" y="2560320"/>
            <a:ext cx="4861407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160"/>
                </a:solidFill>
                <a:latin typeface="Calibri"/>
              </a:rPr>
              <a:t>Agents are nodes in a state machine; edges, including conditional ones, define the control flow.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046220"/>
            <a:ext cx="5410047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22959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19" y="4274820"/>
            <a:ext cx="431276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1A1D23"/>
                </a:solidFill>
                <a:latin typeface="Calibri"/>
              </a:rPr>
              <a:t>Conversations (AutoGen)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59" y="4960620"/>
            <a:ext cx="4861407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160"/>
                </a:solidFill>
                <a:latin typeface="Calibri"/>
              </a:rPr>
              <a:t>Agents talk to each other in a group chat; control flow emerges from the messages.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33007" y="4046220"/>
            <a:ext cx="5410047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507327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01687" y="4274820"/>
            <a:ext cx="431276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700" b="1" i="0">
                <a:solidFill>
                  <a:srgbClr val="1A1D23"/>
                </a:solidFill>
                <a:latin typeface="Calibri"/>
              </a:rPr>
              <a:t>Data-first (LlamaIndex)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07327" y="4960620"/>
            <a:ext cx="4861407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0">
                <a:solidFill>
                  <a:srgbClr val="4A5160"/>
                </a:solidFill>
                <a:latin typeface="Calibri"/>
              </a:rPr>
              <a:t>Agents and event-driven workflows built around indexes, retrieval and document parsing.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03  ·  CREWAI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CrewAI: role-based crews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Agentic frameworks   ·  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83080"/>
            <a:ext cx="6309360" cy="4389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Agent = role + goal + backstory + tools + LLM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Task = description + expected output + assigned agent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Crew runs tasks with a sequential or hierarchical (manager) process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Flows add event-driven, stateful control around crews for production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Built-in memory, delegation and a large tool library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0" y="1783080"/>
            <a:ext cx="4327855" cy="4389120"/>
          </a:xfrm>
          <a:prstGeom prst="roundRect">
            <a:avLst>
              <a:gd name="adj" fmla="val 6000"/>
            </a:avLst>
          </a:prstGeom>
          <a:solidFill>
            <a:srgbClr val="0F1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35240" y="2057400"/>
            <a:ext cx="368777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F5A524"/>
                </a:solidFill>
                <a:latin typeface="Calibri"/>
              </a:rPr>
              <a:t>Minimal crew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35240" y="2560320"/>
            <a:ext cx="3687775" cy="3383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>researcher = Agent(</a:t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>  role="Market Researcher",</a:t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>  goal="Find credible sources",</a:t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>  backstory="Ex-analyst, sceptical",</a:t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>  tools=[search_tool])</a:t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/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>task = Task(</a:t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>  description="Research {topic}",</a:t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>  expected_output="5 cited bullets",</a:t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>  agent=researcher)</a:t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/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>Crew(agents=[researcher],</a:t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>     tasks=[task]).kickoff(</a:t>
            </a:r>
          </a:p>
          <a:p>
            <a:pPr algn="l"/>
            <a:r>
              <a:rPr sz="1150" b="0" i="0">
                <a:solidFill>
                  <a:srgbClr val="FFFFFF"/>
                </a:solidFill>
                <a:latin typeface="Courier New"/>
              </a:rPr>
              <a:t>       inputs={"topic": "agentic RAG"})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04  ·  LANGGRAPH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LangGraph: agents as stateful graphs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Agentic frameworks   ·   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1926275" cy="30175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77240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State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383280"/>
            <a:ext cx="146907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A typed schema (TypedDict / Pydantic) shared by every node, with reducers for merging updates.</a:t>
            </a:r>
          </a:p>
        </p:txBody>
      </p:sp>
      <p:sp>
        <p:nvSpPr>
          <p:cNvPr id="9" name="Isosceles Triangle 8"/>
          <p:cNvSpPr/>
          <p:nvPr/>
        </p:nvSpPr>
        <p:spPr>
          <a:xfrm rot="5400000">
            <a:off x="2566355" y="320040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840675" y="1828800"/>
            <a:ext cx="1926275" cy="30175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069275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69275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Nodes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69275" y="3383280"/>
            <a:ext cx="146907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Functions or agents that read the state and return updates: LLM calls, tools, subgraphs.</a:t>
            </a:r>
          </a:p>
        </p:txBody>
      </p:sp>
      <p:sp>
        <p:nvSpPr>
          <p:cNvPr id="14" name="Isosceles Triangle 13"/>
          <p:cNvSpPr/>
          <p:nvPr/>
        </p:nvSpPr>
        <p:spPr>
          <a:xfrm rot="5400000">
            <a:off x="4858390" y="320040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132710" y="1828800"/>
            <a:ext cx="1926275" cy="30175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361310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61310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Edges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61310" y="3383280"/>
            <a:ext cx="146907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Fixed or conditional transitions; cycles allowed, so loops and retries are first-class.</a:t>
            </a:r>
          </a:p>
        </p:txBody>
      </p:sp>
      <p:sp>
        <p:nvSpPr>
          <p:cNvPr id="19" name="Isosceles Triangle 18"/>
          <p:cNvSpPr/>
          <p:nvPr/>
        </p:nvSpPr>
        <p:spPr>
          <a:xfrm rot="5400000">
            <a:off x="7150425" y="320040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424745" y="1828800"/>
            <a:ext cx="1926275" cy="30175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653345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53345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Checkpointer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53345" y="3383280"/>
            <a:ext cx="146907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Persists the state after each step: resume, time-travel and memory per thread.</a:t>
            </a:r>
          </a:p>
        </p:txBody>
      </p:sp>
      <p:sp>
        <p:nvSpPr>
          <p:cNvPr id="24" name="Isosceles Triangle 23"/>
          <p:cNvSpPr/>
          <p:nvPr/>
        </p:nvSpPr>
        <p:spPr>
          <a:xfrm rot="5400000">
            <a:off x="9442460" y="320040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9716780" y="1828800"/>
            <a:ext cx="1926275" cy="30175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9945380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945380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Interrupts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45380" y="3383280"/>
            <a:ext cx="146907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Pause for human approval or edits, then continue from the exact same point.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5166359"/>
            <a:ext cx="11094415" cy="1005840"/>
          </a:xfrm>
          <a:prstGeom prst="roundRect">
            <a:avLst>
              <a:gd name="adj" fmla="val 6000"/>
            </a:avLst>
          </a:prstGeom>
          <a:solidFill>
            <a:srgbClr val="0F1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68680" y="5166359"/>
            <a:ext cx="10454335" cy="10058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0" i="0">
                <a:solidFill>
                  <a:srgbClr val="FFFFFF"/>
                </a:solidFill>
                <a:latin typeface="Calibri"/>
              </a:rPr>
              <a:t>Choose LangGraph when you need explicit, auditable control flow, e.g. a supervisor routing to specialist agents with human review in regulated workflows.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05  ·  AUTOGEN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AutoGen and the Microsoft stack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Agentic frameworks   ·  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83080"/>
            <a:ext cx="6309360" cy="4389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Agents collaborate by exchanging messages; a group-chat manager picks the next speaker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Strong at code-writing agents that execute and fix their own code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AutoGen 0.4 moved to an asynchronous, event-driven core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Microsoft Agent Framework now brings AutoGen and Semantic Kernel together</a:t>
            </a:r>
          </a:p>
          <a:p>
            <a:pPr algn="l" marL="237490" indent="-237490">
              <a:spcAft>
                <a:spcPts val="1200"/>
              </a:spcAft>
              <a:buClr>
                <a:srgbClr val="2453FF"/>
              </a:buClr>
              <a:buChar char="•"/>
            </a:pPr>
            <a:r>
              <a:rPr sz="1700" b="0" i="0">
                <a:solidFill>
                  <a:srgbClr val="1A1D23"/>
                </a:solidFill>
                <a:latin typeface="Calibri"/>
              </a:rPr>
              <a:t>AG2 continues as a community fork of the original AutoGen API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0" y="1783080"/>
            <a:ext cx="4327855" cy="438912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680960" y="2148840"/>
            <a:ext cx="502920" cy="502920"/>
          </a:xfrm>
          <a:prstGeom prst="ellipse">
            <a:avLst/>
          </a:prstGeom>
          <a:solidFill>
            <a:srgbClr val="F5A5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0F1A3D"/>
                </a:solidFill>
                <a:latin typeface="Calibri"/>
              </a:rPr>
              <a:t>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0" y="2880360"/>
            <a:ext cx="359633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1A1D23"/>
                </a:solidFill>
                <a:latin typeface="Calibri"/>
              </a:rPr>
              <a:t>Good fit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3749039"/>
            <a:ext cx="3596335" cy="2240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0" i="0">
                <a:solidFill>
                  <a:srgbClr val="4A5160"/>
                </a:solidFill>
                <a:latin typeface="Calibri"/>
              </a:rPr>
              <a:t>Research prototypes, code-generation agents, and teams already on Azure and the Microsoft stack. Check the current release notes: this ecosystem is moving fast.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06  ·  ECOSYSTEM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The wider ecosystem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Agentic frameworks   ·   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459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22959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17319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OpenAI Agents SDK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25603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Lightweight primitives (agents, handoffs, guardrails, tracing) with first-class OpenAI model support.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459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12538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06898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Google ADK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2538" y="25603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Agent Development Kit: code-first multi-agent apps, tuned for Gemini and Vertex AI.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7796" y="16459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402116" y="19202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96476" y="1874519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LlamaIndex Workflows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5603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Event-driven steps for document-heavy agents; pairs with LlamaParse.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462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22959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19" y="4274820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Pydantic AI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59" y="49606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Type-safe agents with validated structured outputs; feels like FastAPI.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38218" y="40462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4612538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06898" y="4274820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smolagents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12538" y="49606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Hugging Face's minimal library; agents that act by writing Python code.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27796" y="4046220"/>
            <a:ext cx="3515258" cy="2125980"/>
          </a:xfrm>
          <a:prstGeom prst="roundRect">
            <a:avLst>
              <a:gd name="adj" fmla="val 6000"/>
            </a:avLst>
          </a:prstGeom>
          <a:solidFill>
            <a:srgbClr val="F4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402116" y="432054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96476" y="4274820"/>
            <a:ext cx="2417978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500" b="1" i="0">
                <a:solidFill>
                  <a:srgbClr val="1A1D23"/>
                </a:solidFill>
                <a:latin typeface="Calibri"/>
              </a:rPr>
              <a:t>Semantic Kernel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02116" y="4960620"/>
            <a:ext cx="2966618" cy="1028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Enterprise SDK for C#, Python and Java; plugins, planners, Azure integration.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07  ·  COMPARISON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Side by side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Agentic frameworks   ·   9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645920"/>
          <a:ext cx="11094412" cy="2688336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525557"/>
                <a:gridCol w="2074565"/>
                <a:gridCol w="1352977"/>
                <a:gridCol w="3607939"/>
                <a:gridCol w="1533374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Framework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Abstraction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Control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Best for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Learning curve</a:t>
                      </a:r>
                    </a:p>
                  </a:txBody>
                  <a:tcPr marL="109728" marR="109728" marT="54864" marB="54864" anchor="ctr">
                    <a:solidFill>
                      <a:srgbClr val="0F1A3D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A1D23"/>
                          </a:solidFill>
                          <a:latin typeface="Calibri"/>
                        </a:rPr>
                        <a:t>CrewAI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Roles, tasks, crews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Medium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Business workflows, fast prototypes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Low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A1D23"/>
                          </a:solidFill>
                          <a:latin typeface="Calibri"/>
                        </a:rPr>
                        <a:t>LangGraph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State graph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Production agents, HITL, complex routing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Medium-high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A1D23"/>
                          </a:solidFill>
                          <a:latin typeface="Calibri"/>
                        </a:rPr>
                        <a:t>AutoGen / MS Agent Framework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Conversing agents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Medium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Code agents, research, Azure shops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Medium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A1D23"/>
                          </a:solidFill>
                          <a:latin typeface="Calibri"/>
                        </a:rPr>
                        <a:t>LlamaIndex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Workflows over data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Medium-high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Document-heavy RAG agents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Medium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A1D23"/>
                          </a:solidFill>
                          <a:latin typeface="Calibri"/>
                        </a:rPr>
                        <a:t>OpenAI Agents SDK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Agents + handoffs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Medium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Lean apps on OpenAI models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Low</a:t>
                      </a:r>
                    </a:p>
                  </a:txBody>
                  <a:tcPr marL="109728" marR="109728" marT="54864" marB="54864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A1D23"/>
                          </a:solidFill>
                          <a:latin typeface="Calibri"/>
                        </a:rPr>
                        <a:t>Pydantic AI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Typed agents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High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Structured outputs, Python-typed teams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4A5160"/>
                          </a:solidFill>
                          <a:latin typeface="Calibri"/>
                        </a:rPr>
                        <a:t>Low-medium</a:t>
                      </a:r>
                    </a:p>
                  </a:txBody>
                  <a:tcPr marL="109728" marR="109728" marT="54864" marB="54864" anchor="ctr">
                    <a:solidFill>
                      <a:srgbClr val="F4F6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2453FF"/>
                </a:solidFill>
                <a:latin typeface="Calibri"/>
              </a:rPr>
              <a:t>08  ·  DECISION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9441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1" i="0">
                <a:solidFill>
                  <a:srgbClr val="1A1D23"/>
                </a:solidFill>
                <a:latin typeface="Calibri"/>
              </a:rPr>
              <a:t>How to choose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9441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0" i="0">
                <a:solidFill>
                  <a:srgbClr val="8A90A0"/>
                </a:solidFill>
                <a:latin typeface="Calibri"/>
              </a:rPr>
              <a:t>Agentic frameworks   ·   10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1926275" cy="402336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77240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Do you need an agent?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383280"/>
            <a:ext cx="1469075" cy="228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If the steps are fixed, a plain workflow with LLM calls is cheaper and easier to test.</a:t>
            </a:r>
          </a:p>
        </p:txBody>
      </p:sp>
      <p:sp>
        <p:nvSpPr>
          <p:cNvPr id="9" name="Isosceles Triangle 8"/>
          <p:cNvSpPr/>
          <p:nvPr/>
        </p:nvSpPr>
        <p:spPr>
          <a:xfrm rot="5400000">
            <a:off x="2566355" y="370332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840675" y="1828800"/>
            <a:ext cx="1926275" cy="402336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3069275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69275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How much control?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69275" y="3383280"/>
            <a:ext cx="1469075" cy="228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Strict, auditable flow: LangGraph. Role-based delegation: CrewAI.</a:t>
            </a:r>
          </a:p>
        </p:txBody>
      </p:sp>
      <p:sp>
        <p:nvSpPr>
          <p:cNvPr id="14" name="Isosceles Triangle 13"/>
          <p:cNvSpPr/>
          <p:nvPr/>
        </p:nvSpPr>
        <p:spPr>
          <a:xfrm rot="5400000">
            <a:off x="4858390" y="370332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5132710" y="1828800"/>
            <a:ext cx="1926275" cy="402336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361310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61310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Where is the data?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61310" y="3383280"/>
            <a:ext cx="1469075" cy="228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Heavy documents and indexes: LlamaIndex. Mostly APIs and tools: any, with MCP.</a:t>
            </a:r>
          </a:p>
        </p:txBody>
      </p:sp>
      <p:sp>
        <p:nvSpPr>
          <p:cNvPr id="19" name="Isosceles Triangle 18"/>
          <p:cNvSpPr/>
          <p:nvPr/>
        </p:nvSpPr>
        <p:spPr>
          <a:xfrm rot="5400000">
            <a:off x="7150425" y="370332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424745" y="1828800"/>
            <a:ext cx="1926275" cy="402336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653345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53345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Which platform?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53345" y="3383280"/>
            <a:ext cx="1469075" cy="228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Azure: Microsoft Agent Framework. GCP: ADK. OpenAI-centric: Agents SDK.</a:t>
            </a:r>
          </a:p>
        </p:txBody>
      </p:sp>
      <p:sp>
        <p:nvSpPr>
          <p:cNvPr id="24" name="Isosceles Triangle 23"/>
          <p:cNvSpPr/>
          <p:nvPr/>
        </p:nvSpPr>
        <p:spPr>
          <a:xfrm rot="5400000">
            <a:off x="9442460" y="3703320"/>
            <a:ext cx="182880" cy="274320"/>
          </a:xfrm>
          <a:prstGeom prst="triangl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9716780" y="1828800"/>
            <a:ext cx="1926275" cy="4023360"/>
          </a:xfrm>
          <a:prstGeom prst="roundRect">
            <a:avLst>
              <a:gd name="adj" fmla="val 6000"/>
            </a:avLst>
          </a:prstGeom>
          <a:solidFill>
            <a:srgbClr val="EEF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9945380" y="20574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945380" y="2697480"/>
            <a:ext cx="1469075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1A1D23"/>
                </a:solidFill>
                <a:latin typeface="Calibri"/>
              </a:rPr>
              <a:t>Prove it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45380" y="3383280"/>
            <a:ext cx="1469075" cy="228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4A5160"/>
                </a:solidFill>
                <a:latin typeface="Calibri"/>
              </a:rPr>
              <a:t>Build the same small use case in your top two options and compare traces, cost and evals.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A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50292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F5A524"/>
                </a:solidFill>
                <a:latin typeface="Calibri"/>
              </a:rPr>
              <a:t>KEY TAKEAWAYS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11094415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Calibri"/>
              </a:rPr>
              <a:t>What to remember</a:t>
            </a:r>
          </a:p>
        </p:txBody>
      </p:sp>
      <p:sp>
        <p:nvSpPr>
          <p:cNvPr id="4" name="Oval 3"/>
          <p:cNvSpPr/>
          <p:nvPr/>
        </p:nvSpPr>
        <p:spPr>
          <a:xfrm>
            <a:off x="548640" y="1828800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0160" y="1810512"/>
            <a:ext cx="10362895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libri"/>
              </a:rPr>
              <a:t>Frameworks differ mostly in mental model: crews, graphs, conversations or data workflows.</a:t>
            </a:r>
          </a:p>
        </p:txBody>
      </p:sp>
      <p:sp>
        <p:nvSpPr>
          <p:cNvPr id="6" name="Oval 5"/>
          <p:cNvSpPr/>
          <p:nvPr/>
        </p:nvSpPr>
        <p:spPr>
          <a:xfrm>
            <a:off x="548640" y="2542032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0160" y="2523744"/>
            <a:ext cx="10362895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libri"/>
              </a:rPr>
              <a:t>LangGraph gives the most explicit control; CrewAI the fastest start.</a:t>
            </a:r>
          </a:p>
        </p:txBody>
      </p:sp>
      <p:sp>
        <p:nvSpPr>
          <p:cNvPr id="8" name="Oval 7"/>
          <p:cNvSpPr/>
          <p:nvPr/>
        </p:nvSpPr>
        <p:spPr>
          <a:xfrm>
            <a:off x="548640" y="3255264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3236976"/>
            <a:ext cx="10362895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libri"/>
              </a:rPr>
              <a:t>Use MCP for tools so you can switch frameworks without rewriting integrations.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3968496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3950208"/>
            <a:ext cx="10362895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libri"/>
              </a:rPr>
              <a:t>Keep business logic in plain functions; keep the framework a thin layer.</a:t>
            </a:r>
          </a:p>
        </p:txBody>
      </p:sp>
      <p:sp>
        <p:nvSpPr>
          <p:cNvPr id="12" name="Oval 11"/>
          <p:cNvSpPr/>
          <p:nvPr/>
        </p:nvSpPr>
        <p:spPr>
          <a:xfrm>
            <a:off x="548640" y="4681728"/>
            <a:ext cx="457200" cy="457200"/>
          </a:xfrm>
          <a:prstGeom prst="ellipse">
            <a:avLst/>
          </a:prstGeom>
          <a:solidFill>
            <a:srgbClr val="245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4663440"/>
            <a:ext cx="10362895" cy="6217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  <a:latin typeface="Calibri"/>
              </a:rPr>
              <a:t>Choose with a bake-off on your own use case, not on GitHub stars.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623560"/>
            <a:ext cx="11094415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0" i="1">
                <a:solidFill>
                  <a:srgbClr val="C9D3FF"/>
                </a:solidFill>
                <a:latin typeface="Calibri"/>
              </a:rPr>
              <a:t>Next: Mini Course 04, MCP: Model Context Protocol.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608076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C9D3FF"/>
                </a:solidFill>
                <a:latin typeface="Calibri"/>
              </a:rPr>
              <a:t>Kamish Upadhyay  ·  kamishupadhyay.com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