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21040" y="822960"/>
            <a:ext cx="4206240" cy="4206240"/>
          </a:xfrm>
          <a:prstGeom prst="ellipse">
            <a:avLst/>
          </a:prstGeom>
          <a:solidFill>
            <a:srgbClr val="1C2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3566160"/>
            <a:ext cx="2377440" cy="237744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4297680"/>
            <a:ext cx="914400" cy="91440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 COURSE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76809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Calibri"/>
              </a:rPr>
              <a:t>Agentic RAG: From Retrieval to Reasoning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20440"/>
            <a:ext cx="7498079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C9D3FF"/>
                </a:solidFill>
                <a:latin typeface="Calibri"/>
              </a:rPr>
              <a:t>Design retrieval systems that plan, route, check their own evidence, and cite sources.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9204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For ML engineers and architects who already know basic RAG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98932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Kamish Upadhyay  ·  Senior GenAI / AI Architect  ·  kamishupadhyay.com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WHAT YOU WILL LEARN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Course map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Why naive RAG breaks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Naive vs. agentic RAG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The agentic RAG loop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Core patterns</a:t>
            </a:r>
          </a:p>
        </p:txBody>
      </p:sp>
      <p:sp>
        <p:nvSpPr>
          <p:cNvPr id="12" name="Oval 11"/>
          <p:cNvSpPr/>
          <p:nvPr/>
        </p:nvSpPr>
        <p:spPr>
          <a:xfrm>
            <a:off x="6324447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1687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Hybrid retrieval stack</a:t>
            </a:r>
          </a:p>
        </p:txBody>
      </p:sp>
      <p:sp>
        <p:nvSpPr>
          <p:cNvPr id="14" name="Oval 13"/>
          <p:cNvSpPr/>
          <p:nvPr/>
        </p:nvSpPr>
        <p:spPr>
          <a:xfrm>
            <a:off x="6324447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1687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Multi-agent RAG architecture</a:t>
            </a:r>
          </a:p>
        </p:txBody>
      </p:sp>
      <p:sp>
        <p:nvSpPr>
          <p:cNvPr id="16" name="Oval 15"/>
          <p:cNvSpPr/>
          <p:nvPr/>
        </p:nvSpPr>
        <p:spPr>
          <a:xfrm>
            <a:off x="6324447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1687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Evaluating RAG</a:t>
            </a:r>
          </a:p>
        </p:txBody>
      </p:sp>
      <p:sp>
        <p:nvSpPr>
          <p:cNvPr id="18" name="Oval 17"/>
          <p:cNvSpPr/>
          <p:nvPr/>
        </p:nvSpPr>
        <p:spPr>
          <a:xfrm>
            <a:off x="6324447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Production guardrails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01  ·  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Why naive RAG breaks in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One-shot retrieval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 single top-k lookup misses evidence when the question needs several hops or sources.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Literal queries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User phrasing rarely matches document phrasing, so the embedding search returns near-misses.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No self-check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The model answers from whatever came back, even when the chunks are irrelevant or conflicting.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One source for everything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Policies, tables, tickets and APIs need different retrievers; one vector index can't serve them all.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02  · 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Naive RAG vs. agentic RAG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4" cy="26883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179260"/>
                <a:gridCol w="3962291"/>
                <a:gridCol w="4952863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Dimension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Naive RAG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Agentic RAG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Query handling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Embed the raw question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Rewrite, decompose, and classify intent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Retrieval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Fixed top-k from one index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Router picks sources; retrieves iteratively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Quality control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Grades relevance; re-retrieves or falls back to web/tools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Answer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Single generation pass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Draft, verify against evidence, then answer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Citations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Optional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Required per claim; unsupported claims dropped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Cost / latency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Low, predictable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Higher; bounded by step and token budgets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03  · 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The agentic RAG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544269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08706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08706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Classify intent; split multi-part questions into sub-queries.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184349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458669" y="1828800"/>
            <a:ext cx="1544269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687269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87269" y="2697480"/>
            <a:ext cx="108706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Route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7269" y="3383280"/>
            <a:ext cx="108706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Send each sub-query to the right source: vectors, SQL, graph, web, or an API.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094378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368698" y="1828800"/>
            <a:ext cx="1544269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4597298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7298" y="2697480"/>
            <a:ext cx="108706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Retrieve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298" y="3383280"/>
            <a:ext cx="108706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Hybrid search plus reranking; pull only what the step needs.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6004407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278727" y="1828800"/>
            <a:ext cx="1544269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507327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07327" y="2697480"/>
            <a:ext cx="108706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Grade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7327" y="3383280"/>
            <a:ext cx="108706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An LLM or cross-encoder judges relevance; weak evidence triggers a retry.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7914436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188756" y="1828800"/>
            <a:ext cx="1544269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17356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7356" y="2697480"/>
            <a:ext cx="108706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Generate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7356" y="3383280"/>
            <a:ext cx="108706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Answer only from graded context, with a citation per claim.</a:t>
            </a:r>
          </a:p>
        </p:txBody>
      </p:sp>
      <p:sp>
        <p:nvSpPr>
          <p:cNvPr id="29" name="Isosceles Triangle 28"/>
          <p:cNvSpPr/>
          <p:nvPr/>
        </p:nvSpPr>
        <p:spPr>
          <a:xfrm rot="5400000">
            <a:off x="9824466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0098786" y="1828800"/>
            <a:ext cx="1544269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327386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27386" y="2697480"/>
            <a:ext cx="108706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Verify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27386" y="3383280"/>
            <a:ext cx="1087069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Check faithfulness; if it fails, loop back or say "I don't know".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" y="5166359"/>
            <a:ext cx="11094415" cy="100584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" y="5166359"/>
            <a:ext cx="1045433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Bound the loop: cap iterations (e.g. 3), tokens, and wall-clock time so a hard question fails gracefully instead of running forever.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04  ·  PATTERNS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Four patterns worth knowing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Query rewriting &amp; decomposition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HyDE, multi-query and step-back prompting turn one vague question into precise, searchable sub-queries.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Adaptive routing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 lightweight classifier decides: no retrieval, single-shot RAG, or the full iterative loop.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Corrective RAG (CRAG)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Grade the retrieved documents; if they're weak, rewrite the query or fall back to web search.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Self-RAG / reflection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The model critiques its own draft for support and relevance, then revises before answering.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05  ·  RETRIEVAL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A hybrid retrieval stack that holds 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Dense vectors for meaning plus BM25 for exact terms, IDs and acronyms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Fuse the rankings with Reciprocal Rank Fusion (RRF)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Rerank the top 50 with a cross-encoder; keep the best 5-8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Metadata filters for tenant, date, jurisdiction and access rights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Chunk by document structure (headings, tables), not a fixed character count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680960" y="2148840"/>
            <a:ext cx="502920" cy="50292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0F1A3D"/>
                </a:solidFill>
                <a:latin typeface="Calibri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2880360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A1D23"/>
                </a:solidFill>
                <a:latin typeface="Calibri"/>
              </a:rPr>
              <a:t>Rule of thumb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3749039"/>
            <a:ext cx="3596335" cy="2240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4A5160"/>
                </a:solidFill>
                <a:latin typeface="Calibri"/>
              </a:rPr>
              <a:t>Most "the LLM hallucinated" bugs are really retrieval bugs. Measure retrieval recall before you touch the prompt.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06  · 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Multi-agent RAG: who does what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Router / planner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Owns the plan. Decomposes the question and assigns sub-queries to specialists.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Source specialists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One agent per source: document store, SQL warehouse, knowledge graph, web.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Grader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Scores each piece of evidence for relevance and freshness; rejects weak context.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Synthesizer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Merges the evidence, resolves conflicts, and writes the cited answer.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Verifier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Checks every claim against its citation; blocks unsupported answers.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Memory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Stores the conversation and resolved facts so follow-up turns stay grounded.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07  · 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Measure retrieval and generation separately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3" cy="26883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98842"/>
                <a:gridCol w="5197383"/>
                <a:gridCol w="3598188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Metric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Question it answers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Typical tooling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Context recall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Did we retrieve everything needed to answer?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RAGAS, custom golden sets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Context precision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How much of what we retrieved was actually useful?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RAGAS, TruLens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Faithfulness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Is every claim supported by the retrieved context?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RAGAS, DeepEval, LLM judge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Answer relevancy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Does the answer address what the user asked?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RAGAS, DeepEval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Citation accuracy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Does each citation really support its sentence?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LLM judge + human spot checks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1A1D23"/>
                          </a:solidFill>
                          <a:latin typeface="Calibri"/>
                        </a:rPr>
                        <a:t>Cost &amp; latency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Steps, tokens and p95 time per answer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4A5160"/>
                          </a:solidFill>
                          <a:latin typeface="Calibri"/>
                        </a:rPr>
                        <a:t>Tracing: LangSmith, Langfuse, Phoenix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08  ·  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Guardrails for agentic RAG in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RAG   · 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Access control at retrieval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Filter by the user's permissions before retrieval, never after generation.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Prompt-injection defence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Treat retrieved text as data. Strip instructions and isolate tool outputs.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Budgets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Cap steps, tokens and latency per request, and log each run against its budget.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Abstain on weak evidence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"I can't find this in the sources" beats a confident, wrong answer.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PII handling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Redact at ingestion and on output; keep an audit trail of what was retrieved.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Regression evals in CI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Every prompt, model or index change runs against the golden set before release.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5A524"/>
                </a:solidFill>
                <a:latin typeface="Calibri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1094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What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10512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Agentic RAG adds planning, routing and self-checking around the same retrieval core.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523744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Fix retrieval first: hybrid search, reranking and structure-aware chunking.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255264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236976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Grade the evidence and verify the answer; abstain when support is weak.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968496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Evaluate retrieval and generation separately, and gate releases on both.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63440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Bound every loop with step, token and latency budgets.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944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Next: Mini Course 02, Storage Selection for AI Solutions.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9D3FF"/>
                </a:solidFill>
                <a:latin typeface="Calibri"/>
              </a:rPr>
              <a:t>Kamish Upadhyay  ·  kamishupadhyay.com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