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A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321040" y="822960"/>
            <a:ext cx="4206240" cy="4206240"/>
          </a:xfrm>
          <a:prstGeom prst="ellipse">
            <a:avLst/>
          </a:prstGeom>
          <a:solidFill>
            <a:srgbClr val="1C2B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966960" y="3566160"/>
            <a:ext cx="2377440" cy="237744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686800" y="4297680"/>
            <a:ext cx="914400" cy="914400"/>
          </a:xfrm>
          <a:prstGeom prst="ellipse">
            <a:avLst/>
          </a:prstGeom>
          <a:solidFill>
            <a:srgbClr val="F5A5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097280"/>
            <a:ext cx="749807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F5A524"/>
                </a:solidFill>
                <a:latin typeface="Calibri"/>
              </a:rPr>
              <a:t>MINI COURSE 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554480"/>
            <a:ext cx="7680960" cy="182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Calibri"/>
              </a:rPr>
              <a:t>Fine-Tuning LLMs with LoRA &amp; QLoRA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520440"/>
            <a:ext cx="7498079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0" i="0">
                <a:solidFill>
                  <a:srgbClr val="C9D3FF"/>
                </a:solidFill>
                <a:latin typeface="Calibri"/>
              </a:rPr>
              <a:t>When to fine-tune, how parameter-efficient methods work, and how to ship adapters.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892040"/>
            <a:ext cx="749807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C9D3FF"/>
                </a:solidFill>
                <a:latin typeface="Calibri"/>
              </a:rPr>
              <a:t>For ML engineers adapting open models to domain tasks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5989320"/>
            <a:ext cx="749807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Calibri"/>
              </a:rPr>
              <a:t>Kamish Upadhyay  ·  Senior GenAI / AI Architect  ·  kamishupadhyay.com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WHAT YOU WILL LEARN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Course map</a:t>
            </a:r>
          </a:p>
        </p:txBody>
      </p:sp>
      <p:sp>
        <p:nvSpPr>
          <p:cNvPr id="4" name="Oval 3"/>
          <p:cNvSpPr/>
          <p:nvPr/>
        </p:nvSpPr>
        <p:spPr>
          <a:xfrm>
            <a:off x="548640" y="1783080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5880" y="1783080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Prompt, RAG or fine-tune?</a:t>
            </a:r>
          </a:p>
        </p:txBody>
      </p:sp>
      <p:sp>
        <p:nvSpPr>
          <p:cNvPr id="6" name="Oval 5"/>
          <p:cNvSpPr/>
          <p:nvPr/>
        </p:nvSpPr>
        <p:spPr>
          <a:xfrm>
            <a:off x="548640" y="2651760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25880" y="2651760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The fine-tuning family</a:t>
            </a:r>
          </a:p>
        </p:txBody>
      </p:sp>
      <p:sp>
        <p:nvSpPr>
          <p:cNvPr id="8" name="Oval 7"/>
          <p:cNvSpPr/>
          <p:nvPr/>
        </p:nvSpPr>
        <p:spPr>
          <a:xfrm>
            <a:off x="548640" y="3520439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520439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How LoRA works</a:t>
            </a:r>
          </a:p>
        </p:txBody>
      </p:sp>
      <p:sp>
        <p:nvSpPr>
          <p:cNvPr id="10" name="Oval 9"/>
          <p:cNvSpPr/>
          <p:nvPr/>
        </p:nvSpPr>
        <p:spPr>
          <a:xfrm>
            <a:off x="548640" y="4389120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4389120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What QLoRA adds</a:t>
            </a:r>
          </a:p>
        </p:txBody>
      </p:sp>
      <p:sp>
        <p:nvSpPr>
          <p:cNvPr id="12" name="Oval 11"/>
          <p:cNvSpPr/>
          <p:nvPr/>
        </p:nvSpPr>
        <p:spPr>
          <a:xfrm>
            <a:off x="6324447" y="1783080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01687" y="1783080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Data preparation</a:t>
            </a:r>
          </a:p>
        </p:txBody>
      </p:sp>
      <p:sp>
        <p:nvSpPr>
          <p:cNvPr id="14" name="Oval 13"/>
          <p:cNvSpPr/>
          <p:nvPr/>
        </p:nvSpPr>
        <p:spPr>
          <a:xfrm>
            <a:off x="6324447" y="2651760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01687" y="2651760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Hyperparameters that matter</a:t>
            </a:r>
          </a:p>
        </p:txBody>
      </p:sp>
      <p:sp>
        <p:nvSpPr>
          <p:cNvPr id="16" name="Oval 15"/>
          <p:cNvSpPr/>
          <p:nvPr/>
        </p:nvSpPr>
        <p:spPr>
          <a:xfrm>
            <a:off x="6324447" y="3520439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07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01687" y="3520439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Evaluate and serve</a:t>
            </a:r>
          </a:p>
        </p:txBody>
      </p:sp>
      <p:sp>
        <p:nvSpPr>
          <p:cNvPr id="18" name="Oval 17"/>
          <p:cNvSpPr/>
          <p:nvPr/>
        </p:nvSpPr>
        <p:spPr>
          <a:xfrm>
            <a:off x="6324447" y="4389120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01687" y="4389120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Common pitfalls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Fine-tuning   · 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01  ·  DECISION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Prompting, RAG or fine-tuning?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Fine-tuning   ·   3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645920"/>
          <a:ext cx="11094414" cy="2688336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025749"/>
                <a:gridCol w="2934060"/>
                <a:gridCol w="5134605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Need</a:t>
                      </a:r>
                    </a:p>
                  </a:txBody>
                  <a:tcPr marL="109728" marR="109728" marT="54864" marB="54864" anchor="ctr">
                    <a:solidFill>
                      <a:srgbClr val="0F1A3D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Best first tool</a:t>
                      </a:r>
                    </a:p>
                  </a:txBody>
                  <a:tcPr marL="109728" marR="109728" marT="54864" marB="54864" anchor="ctr">
                    <a:solidFill>
                      <a:srgbClr val="0F1A3D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Why</a:t>
                      </a:r>
                    </a:p>
                  </a:txBody>
                  <a:tcPr marL="109728" marR="109728" marT="54864" marB="54864" anchor="ctr">
                    <a:solidFill>
                      <a:srgbClr val="0F1A3D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Fresh or private knowledge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RAG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Update the index, not the weights; citations come for free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Output format, style or tone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Fine-tuning (SFT)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Teaches behaviour reliably with shorter prompts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Narrow task at high volume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Fine-tune a small model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Lower latency and cost than a large general model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Domain jargon and reasoning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Fine-tuning + RAG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Weights learn the language; RAG supplies the facts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Quick iteration, few examples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Prompting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No training loop; try this first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Preference alignment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DPO / ORPO after SFT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Learns from chosen vs. rejected pairs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02  ·  METHODS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The fine-tuning family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Fine-tuning   ·   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459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2959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19" y="1874519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Full fine-tuning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5603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Updates every weight. Best quality ceiling; needs the most GPU memory and storage.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459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12538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06898" y="1874519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SFT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2538" y="25603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Supervised fine-tuning on instruction-response pairs; the usual first step.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7796" y="16459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402116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96476" y="1874519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PEFT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5603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Parameter-efficient fine-tuning: freeze the base and train a small set of new weights.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462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22959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19" y="4274820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LoRA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59" y="49606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Adds low-rank adapter matrices to the attention and MLP layers. Adapters are MBs, not GBs.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38218" y="40462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4612538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06898" y="4274820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QLoRA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12538" y="49606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LoRA on a 4-bit quantized base model, so large models fit on a single GPU.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27796" y="40462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402116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96476" y="4274820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DPO / ORPO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02116" y="49606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Preference optimization without a separate reward model; runs after SFT.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03  ·  LORA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How LoRA works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Fine-tuning   ·   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83080"/>
            <a:ext cx="6309360" cy="4389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Freeze the pretrained weight matrix W (d × k)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Learn two small matrices B (d × r) and A (r × k), with rank r ≪ d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Forward pass uses W + (α / r) · B·A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B starts at zero, so training begins from the base model's behaviour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After training, merge B·A into W for zero extra inference latency, or keep adapters separate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0" y="1783080"/>
            <a:ext cx="4327855" cy="4389120"/>
          </a:xfrm>
          <a:prstGeom prst="roundRect">
            <a:avLst>
              <a:gd name="adj" fmla="val 6000"/>
            </a:avLst>
          </a:prstGeom>
          <a:solidFill>
            <a:srgbClr val="0F1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80960" y="2240280"/>
            <a:ext cx="3596335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6000" b="1" i="0">
                <a:solidFill>
                  <a:srgbClr val="F5A524"/>
                </a:solidFill>
                <a:latin typeface="Calibri"/>
              </a:rPr>
              <a:t>&lt;1%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0" y="3520439"/>
            <a:ext cx="359633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Calibri"/>
              </a:rPr>
              <a:t>of parameters are trainable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4434840"/>
            <a:ext cx="3596335" cy="1554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C9D3FF"/>
                </a:solidFill>
                <a:latin typeface="Calibri"/>
              </a:rPr>
              <a:t>Typical r = 8-64 on the attention projections (and often the MLP layers) of a 7B-70B model.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04  ·  QLORA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What QLoRA adds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Fine-tuning   ·   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45920"/>
            <a:ext cx="5410047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2959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19" y="1874519"/>
            <a:ext cx="431276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1A1D23"/>
                </a:solidFill>
                <a:latin typeface="Calibri"/>
              </a:rPr>
              <a:t>4-bit NormalFloat (NF4)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560320"/>
            <a:ext cx="4861407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A5160"/>
                </a:solidFill>
                <a:latin typeface="Calibri"/>
              </a:rPr>
              <a:t>A data type suited to normally distributed weights; the base model is stored in 4 bits.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3007" y="1645920"/>
            <a:ext cx="5410047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507327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01687" y="1874519"/>
            <a:ext cx="431276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1A1D23"/>
                </a:solidFill>
                <a:latin typeface="Calibri"/>
              </a:rPr>
              <a:t>Double quantization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7327" y="2560320"/>
            <a:ext cx="4861407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A5160"/>
                </a:solidFill>
                <a:latin typeface="Calibri"/>
              </a:rPr>
              <a:t>Quantizes the quantization constants too, saving roughly another 0.4 bits per parameter.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046220"/>
            <a:ext cx="5410047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22959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19" y="4274820"/>
            <a:ext cx="431276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1A1D23"/>
                </a:solidFill>
                <a:latin typeface="Calibri"/>
              </a:rPr>
              <a:t>Paged optimizers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59" y="4960620"/>
            <a:ext cx="4861407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A5160"/>
                </a:solidFill>
                <a:latin typeface="Calibri"/>
              </a:rPr>
              <a:t>Pages optimizer state to CPU memory during spikes to avoid out-of-memory crashes.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33007" y="4046220"/>
            <a:ext cx="5410047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6507327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01687" y="4274820"/>
            <a:ext cx="431276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1A1D23"/>
                </a:solidFill>
                <a:latin typeface="Calibri"/>
              </a:rPr>
              <a:t>Compute in bf16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07327" y="4960620"/>
            <a:ext cx="4861407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A5160"/>
                </a:solidFill>
                <a:latin typeface="Calibri"/>
              </a:rPr>
              <a:t>Weights are de-quantized on the fly; LoRA adapters train in higher precision.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05  ·  DATA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Data preparation pipeline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Fine-tuning   ·   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1926275" cy="402336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77240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Collect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383280"/>
            <a:ext cx="1469075" cy="228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Real tasks and expert-written answers; logs from production with consent.</a:t>
            </a:r>
          </a:p>
        </p:txBody>
      </p:sp>
      <p:sp>
        <p:nvSpPr>
          <p:cNvPr id="9" name="Isosceles Triangle 8"/>
          <p:cNvSpPr/>
          <p:nvPr/>
        </p:nvSpPr>
        <p:spPr>
          <a:xfrm rot="5400000">
            <a:off x="2566355" y="370332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840675" y="1828800"/>
            <a:ext cx="1926275" cy="402336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069275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69275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Clean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69275" y="3383280"/>
            <a:ext cx="1469075" cy="228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Deduplicate, remove PII, fix labels, and balance classes and task types.</a:t>
            </a:r>
          </a:p>
        </p:txBody>
      </p:sp>
      <p:sp>
        <p:nvSpPr>
          <p:cNvPr id="14" name="Isosceles Triangle 13"/>
          <p:cNvSpPr/>
          <p:nvPr/>
        </p:nvSpPr>
        <p:spPr>
          <a:xfrm rot="5400000">
            <a:off x="4858390" y="370332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5132710" y="1828800"/>
            <a:ext cx="1926275" cy="402336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361310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61310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Format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61310" y="3383280"/>
            <a:ext cx="1469075" cy="228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Use the model's chat template exactly; mask the prompt tokens from the loss.</a:t>
            </a:r>
          </a:p>
        </p:txBody>
      </p:sp>
      <p:sp>
        <p:nvSpPr>
          <p:cNvPr id="19" name="Isosceles Triangle 18"/>
          <p:cNvSpPr/>
          <p:nvPr/>
        </p:nvSpPr>
        <p:spPr>
          <a:xfrm rot="5400000">
            <a:off x="7150425" y="370332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424745" y="1828800"/>
            <a:ext cx="1926275" cy="402336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653345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53345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Split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53345" y="3383280"/>
            <a:ext cx="1469075" cy="228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Train, validation and a held-out test set that never touches training.</a:t>
            </a:r>
          </a:p>
        </p:txBody>
      </p:sp>
      <p:sp>
        <p:nvSpPr>
          <p:cNvPr id="24" name="Isosceles Triangle 23"/>
          <p:cNvSpPr/>
          <p:nvPr/>
        </p:nvSpPr>
        <p:spPr>
          <a:xfrm rot="5400000">
            <a:off x="9442460" y="370332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9716780" y="1828800"/>
            <a:ext cx="1926275" cy="402336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9945380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945380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Audit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945380" y="3383280"/>
            <a:ext cx="1469075" cy="228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Read samples by hand. 1,000 clean examples beat 50,000 noisy ones.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06  ·  HYPERPARAMETERS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Hyperparameters that matter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Fine-tuning   ·   8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645920"/>
          <a:ext cx="11094413" cy="2688336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567302"/>
                <a:gridCol w="3300817"/>
                <a:gridCol w="5226294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Setting</a:t>
                      </a:r>
                    </a:p>
                  </a:txBody>
                  <a:tcPr marL="109728" marR="109728" marT="54864" marB="54864" anchor="ctr">
                    <a:solidFill>
                      <a:srgbClr val="0F1A3D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Typical starting point</a:t>
                      </a:r>
                    </a:p>
                  </a:txBody>
                  <a:tcPr marL="109728" marR="109728" marT="54864" marB="54864" anchor="ctr">
                    <a:solidFill>
                      <a:srgbClr val="0F1A3D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Notes</a:t>
                      </a:r>
                    </a:p>
                  </a:txBody>
                  <a:tcPr marL="109728" marR="109728" marT="54864" marB="54864" anchor="ctr">
                    <a:solidFill>
                      <a:srgbClr val="0F1A3D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Rank r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8-16 (up to 64)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Higher for complex tasks; watch overfitting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Alpha α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r to 2r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Scales the adapter update; keep α / r stable while tuning r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Target modules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q, k, v, o (+ gate, up, down)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Including the MLP layers often helps quality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Learning rate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1e-4 to 2e-4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Higher than full fine-tuning; use warmup + cosine decay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Epochs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1-3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Stop on validation loss and task metrics, not training loss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Sequence length / packing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Fit the data; pack short samples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Packing improves GPU utilization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07  ·  SHIP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Evaluate and serve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Fine-tuning   ·   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83080"/>
            <a:ext cx="6309360" cy="4389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Compare with the base model and a prompted baseline on the same test set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Check for regressions on general ability (catastrophic forgetting)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Serve many adapters on one base model with vLLM multi-LoRA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Track experiments and artifacts in W&amp;B or MLflow; version data with DVC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Tooling: Hugging Face PEFT + TRL, Unsloth, Axolotl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0" y="1783080"/>
            <a:ext cx="4327855" cy="4389120"/>
          </a:xfrm>
          <a:prstGeom prst="roundRect">
            <a:avLst>
              <a:gd name="adj" fmla="val 6000"/>
            </a:avLst>
          </a:prstGeom>
          <a:solidFill>
            <a:srgbClr val="0F1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35240" y="2057400"/>
            <a:ext cx="368777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F5A524"/>
                </a:solidFill>
                <a:latin typeface="Calibri"/>
              </a:rPr>
              <a:t>PEFT config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35240" y="2560320"/>
            <a:ext cx="3687775" cy="3383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>from peft import LoraConfig</a:t>
            </a:r>
          </a:p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/>
            </a:r>
          </a:p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>config = LoraConfig(</a:t>
            </a:r>
          </a:p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>  r=16,</a:t>
            </a:r>
          </a:p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>  lora_alpha=32,</a:t>
            </a:r>
          </a:p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>  lora_dropout=0.05,</a:t>
            </a:r>
          </a:p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>  target_modules=[</a:t>
            </a:r>
          </a:p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>    "q_proj", "k_proj",</a:t>
            </a:r>
          </a:p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>    "v_proj", "o_proj"],</a:t>
            </a:r>
          </a:p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>  task_type="CAUSAL_LM",</a:t>
            </a:r>
          </a:p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>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08  ·  PITFALLS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Common pitfalls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Fine-tuning   ·   10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459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2959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19" y="1874519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Wrong chat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5603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Training and inference templates differ, and quality collapses silently.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459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12538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06898" y="1874519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Fine-tuning for facts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2538" y="25603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Weights are a poor database. Use RAG for knowledge that changes.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7796" y="16459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402116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96476" y="1874519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Leaky evaluation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5603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Test examples near-duplicated in training inflate every metric.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462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22959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19" y="4274820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Overfitting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59" y="49606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Too many epochs or too high a rank on small data; the model parrots the training set.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38218" y="40462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4612538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06898" y="4274820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Ignoring the baseline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12538" y="49606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A better prompt on the base model sometimes matches the fine-tune.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27796" y="40462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402116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96476" y="4274820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No licence check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02116" y="49606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Check the base model's licence and your data rights before shipping.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A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50292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F5A524"/>
                </a:solidFill>
                <a:latin typeface="Calibri"/>
              </a:rPr>
              <a:t>KEY TAKEAWAYS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11094415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Calibri"/>
              </a:rPr>
              <a:t>What to remember</a:t>
            </a:r>
          </a:p>
        </p:txBody>
      </p:sp>
      <p:sp>
        <p:nvSpPr>
          <p:cNvPr id="4" name="Oval 3"/>
          <p:cNvSpPr/>
          <p:nvPr/>
        </p:nvSpPr>
        <p:spPr>
          <a:xfrm>
            <a:off x="548640" y="18288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0160" y="1810512"/>
            <a:ext cx="10362895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FFFFFF"/>
                </a:solidFill>
                <a:latin typeface="Calibri"/>
              </a:rPr>
              <a:t>Use RAG for knowledge; fine-tune for behaviour, format and efficiency.</a:t>
            </a:r>
          </a:p>
        </p:txBody>
      </p:sp>
      <p:sp>
        <p:nvSpPr>
          <p:cNvPr id="6" name="Oval 5"/>
          <p:cNvSpPr/>
          <p:nvPr/>
        </p:nvSpPr>
        <p:spPr>
          <a:xfrm>
            <a:off x="548640" y="2542032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0160" y="2523744"/>
            <a:ext cx="10362895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FFFFFF"/>
                </a:solidFill>
                <a:latin typeface="Calibri"/>
              </a:rPr>
              <a:t>LoRA trains a tiny low-rank update; QLoRA does it on a 4-bit base.</a:t>
            </a:r>
          </a:p>
        </p:txBody>
      </p:sp>
      <p:sp>
        <p:nvSpPr>
          <p:cNvPr id="8" name="Oval 7"/>
          <p:cNvSpPr/>
          <p:nvPr/>
        </p:nvSpPr>
        <p:spPr>
          <a:xfrm>
            <a:off x="548640" y="3255264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3236976"/>
            <a:ext cx="10362895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FFFFFF"/>
                </a:solidFill>
                <a:latin typeface="Calibri"/>
              </a:rPr>
              <a:t>Data quality and the chat template matter more than hyperparameters.</a:t>
            </a:r>
          </a:p>
        </p:txBody>
      </p:sp>
      <p:sp>
        <p:nvSpPr>
          <p:cNvPr id="10" name="Oval 9"/>
          <p:cNvSpPr/>
          <p:nvPr/>
        </p:nvSpPr>
        <p:spPr>
          <a:xfrm>
            <a:off x="548640" y="3968496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0160" y="3950208"/>
            <a:ext cx="10362895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FFFFFF"/>
                </a:solidFill>
                <a:latin typeface="Calibri"/>
              </a:rPr>
              <a:t>Always compare against the base model and a prompted baseline.</a:t>
            </a:r>
          </a:p>
        </p:txBody>
      </p:sp>
      <p:sp>
        <p:nvSpPr>
          <p:cNvPr id="12" name="Oval 11"/>
          <p:cNvSpPr/>
          <p:nvPr/>
        </p:nvSpPr>
        <p:spPr>
          <a:xfrm>
            <a:off x="548640" y="4681728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4663440"/>
            <a:ext cx="10362895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FFFFFF"/>
                </a:solidFill>
                <a:latin typeface="Calibri"/>
              </a:rPr>
              <a:t>Serve adapters with vLLM multi-LoRA and track everything you train.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5623560"/>
            <a:ext cx="11094415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C9D3FF"/>
                </a:solidFill>
                <a:latin typeface="Calibri"/>
              </a:rPr>
              <a:t>Thanks for learning with me. More courses at kamishupadhyay.com/courses.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608076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C9D3FF"/>
                </a:solidFill>
                <a:latin typeface="Calibri"/>
              </a:rPr>
              <a:t>Kamish Upadhyay  ·  kamishupadhyay.com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