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A3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321040" y="822960"/>
            <a:ext cx="4206240" cy="4206240"/>
          </a:xfrm>
          <a:prstGeom prst="ellipse">
            <a:avLst/>
          </a:prstGeom>
          <a:solidFill>
            <a:srgbClr val="1C2B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966960" y="3566160"/>
            <a:ext cx="2377440" cy="237744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686800" y="4297680"/>
            <a:ext cx="914400" cy="914400"/>
          </a:xfrm>
          <a:prstGeom prst="ellipse">
            <a:avLst/>
          </a:prstGeom>
          <a:solidFill>
            <a:srgbClr val="F5A5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097280"/>
            <a:ext cx="7498079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 i="0">
                <a:solidFill>
                  <a:srgbClr val="F5A524"/>
                </a:solidFill>
                <a:latin typeface="Calibri"/>
              </a:rPr>
              <a:t>MINI COURSE 05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554480"/>
            <a:ext cx="7680960" cy="1828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400" b="1" i="0">
                <a:solidFill>
                  <a:srgbClr val="FFFFFF"/>
                </a:solidFill>
                <a:latin typeface="Calibri"/>
              </a:rPr>
              <a:t>LLM Evaluation &amp; Guardrails for Production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3520440"/>
            <a:ext cx="7498079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0" i="0">
                <a:solidFill>
                  <a:srgbClr val="C9D3FF"/>
                </a:solidFill>
                <a:latin typeface="Calibri"/>
              </a:rPr>
              <a:t>Measure quality, catch regressions before release, and keep models safe in production.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4892040"/>
            <a:ext cx="7498079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1">
                <a:solidFill>
                  <a:srgbClr val="C9D3FF"/>
                </a:solidFill>
                <a:latin typeface="Calibri"/>
              </a:rPr>
              <a:t>For teams taking LLM features from demo to production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5989320"/>
            <a:ext cx="7498079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FFFFFF"/>
                </a:solidFill>
                <a:latin typeface="Calibri"/>
              </a:rPr>
              <a:t>Kamish Upadhyay  ·  Senior GenAI / AI Architect  ·  kamishupadhyay.com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1109441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2453FF"/>
                </a:solidFill>
                <a:latin typeface="Calibri"/>
              </a:rPr>
              <a:t>WHAT YOU WILL LEARN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31520"/>
            <a:ext cx="1109441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200" b="1" i="0">
                <a:solidFill>
                  <a:srgbClr val="1A1D23"/>
                </a:solidFill>
                <a:latin typeface="Calibri"/>
              </a:rPr>
              <a:t>Course map</a:t>
            </a:r>
          </a:p>
        </p:txBody>
      </p:sp>
      <p:sp>
        <p:nvSpPr>
          <p:cNvPr id="4" name="Oval 3"/>
          <p:cNvSpPr/>
          <p:nvPr/>
        </p:nvSpPr>
        <p:spPr>
          <a:xfrm>
            <a:off x="548640" y="1783080"/>
            <a:ext cx="566928" cy="566928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25880" y="1783080"/>
            <a:ext cx="4541367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800" b="0" i="0">
                <a:solidFill>
                  <a:srgbClr val="1A1D23"/>
                </a:solidFill>
                <a:latin typeface="Calibri"/>
              </a:rPr>
              <a:t>Why evals are different for LLMs</a:t>
            </a:r>
          </a:p>
        </p:txBody>
      </p:sp>
      <p:sp>
        <p:nvSpPr>
          <p:cNvPr id="6" name="Oval 5"/>
          <p:cNvSpPr/>
          <p:nvPr/>
        </p:nvSpPr>
        <p:spPr>
          <a:xfrm>
            <a:off x="548640" y="2651760"/>
            <a:ext cx="566928" cy="566928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02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25880" y="2651760"/>
            <a:ext cx="4541367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800" b="0" i="0">
                <a:solidFill>
                  <a:srgbClr val="1A1D23"/>
                </a:solidFill>
                <a:latin typeface="Calibri"/>
              </a:rPr>
              <a:t>Layers of evaluation</a:t>
            </a:r>
          </a:p>
        </p:txBody>
      </p:sp>
      <p:sp>
        <p:nvSpPr>
          <p:cNvPr id="8" name="Oval 7"/>
          <p:cNvSpPr/>
          <p:nvPr/>
        </p:nvSpPr>
        <p:spPr>
          <a:xfrm>
            <a:off x="548640" y="3520439"/>
            <a:ext cx="566928" cy="566928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03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3520439"/>
            <a:ext cx="4541367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800" b="0" i="0">
                <a:solidFill>
                  <a:srgbClr val="1A1D23"/>
                </a:solidFill>
                <a:latin typeface="Calibri"/>
              </a:rPr>
              <a:t>Metrics by task</a:t>
            </a:r>
          </a:p>
        </p:txBody>
      </p:sp>
      <p:sp>
        <p:nvSpPr>
          <p:cNvPr id="10" name="Oval 9"/>
          <p:cNvSpPr/>
          <p:nvPr/>
        </p:nvSpPr>
        <p:spPr>
          <a:xfrm>
            <a:off x="548640" y="4389120"/>
            <a:ext cx="566928" cy="566928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04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25880" y="4389120"/>
            <a:ext cx="4541367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800" b="0" i="0">
                <a:solidFill>
                  <a:srgbClr val="1A1D23"/>
                </a:solidFill>
                <a:latin typeface="Calibri"/>
              </a:rPr>
              <a:t>Building a golden dataset</a:t>
            </a:r>
          </a:p>
        </p:txBody>
      </p:sp>
      <p:sp>
        <p:nvSpPr>
          <p:cNvPr id="12" name="Oval 11"/>
          <p:cNvSpPr/>
          <p:nvPr/>
        </p:nvSpPr>
        <p:spPr>
          <a:xfrm>
            <a:off x="6324447" y="1783080"/>
            <a:ext cx="566928" cy="566928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05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101687" y="1783080"/>
            <a:ext cx="4541367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800" b="0" i="0">
                <a:solidFill>
                  <a:srgbClr val="1A1D23"/>
                </a:solidFill>
                <a:latin typeface="Calibri"/>
              </a:rPr>
              <a:t>LLM-as-judge done right</a:t>
            </a:r>
          </a:p>
        </p:txBody>
      </p:sp>
      <p:sp>
        <p:nvSpPr>
          <p:cNvPr id="14" name="Oval 13"/>
          <p:cNvSpPr/>
          <p:nvPr/>
        </p:nvSpPr>
        <p:spPr>
          <a:xfrm>
            <a:off x="6324447" y="2651760"/>
            <a:ext cx="566928" cy="566928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06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01687" y="2651760"/>
            <a:ext cx="4541367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800" b="0" i="0">
                <a:solidFill>
                  <a:srgbClr val="1A1D23"/>
                </a:solidFill>
                <a:latin typeface="Calibri"/>
              </a:rPr>
              <a:t>Guardrails pipeline</a:t>
            </a:r>
          </a:p>
        </p:txBody>
      </p:sp>
      <p:sp>
        <p:nvSpPr>
          <p:cNvPr id="16" name="Oval 15"/>
          <p:cNvSpPr/>
          <p:nvPr/>
        </p:nvSpPr>
        <p:spPr>
          <a:xfrm>
            <a:off x="6324447" y="3520439"/>
            <a:ext cx="566928" cy="566928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07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101687" y="3520439"/>
            <a:ext cx="4541367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800" b="0" i="0">
                <a:solidFill>
                  <a:srgbClr val="1A1D23"/>
                </a:solidFill>
                <a:latin typeface="Calibri"/>
              </a:rPr>
              <a:t>CI evaluation gates</a:t>
            </a:r>
          </a:p>
        </p:txBody>
      </p:sp>
      <p:sp>
        <p:nvSpPr>
          <p:cNvPr id="18" name="Oval 17"/>
          <p:cNvSpPr/>
          <p:nvPr/>
        </p:nvSpPr>
        <p:spPr>
          <a:xfrm>
            <a:off x="6324447" y="4389120"/>
            <a:ext cx="566928" cy="566928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08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01687" y="4389120"/>
            <a:ext cx="4541367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800" b="0" i="0">
                <a:solidFill>
                  <a:srgbClr val="1A1D23"/>
                </a:solidFill>
                <a:latin typeface="Calibri"/>
              </a:rPr>
              <a:t>Observability in production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8640" y="6400800"/>
            <a:ext cx="11094415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8A90A0"/>
                </a:solidFill>
                <a:latin typeface="Calibri"/>
              </a:rPr>
              <a:t>Evals &amp; guardrails   ·   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1109441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2453FF"/>
                </a:solidFill>
                <a:latin typeface="Calibri"/>
              </a:rPr>
              <a:t>01  ·  MOTIVATION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31520"/>
            <a:ext cx="1109441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200" b="1" i="0">
                <a:solidFill>
                  <a:srgbClr val="1A1D23"/>
                </a:solidFill>
                <a:latin typeface="Calibri"/>
              </a:rPr>
              <a:t>Why LLM evaluation is different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11094415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8A90A0"/>
                </a:solidFill>
                <a:latin typeface="Calibri"/>
              </a:rPr>
              <a:t>Evals &amp; guardrails   ·   3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645920"/>
            <a:ext cx="5410047" cy="2125980"/>
          </a:xfrm>
          <a:prstGeom prst="roundRect">
            <a:avLst>
              <a:gd name="adj" fmla="val 6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22959" y="192024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17319" y="1874519"/>
            <a:ext cx="4312767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700" b="1" i="0">
                <a:solidFill>
                  <a:srgbClr val="1A1D23"/>
                </a:solidFill>
                <a:latin typeface="Calibri"/>
              </a:rPr>
              <a:t>Non-deterministic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59" y="2560320"/>
            <a:ext cx="4861407" cy="1028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4A5160"/>
                </a:solidFill>
                <a:latin typeface="Calibri"/>
              </a:rPr>
              <a:t>The same input can produce different outputs, so you judge distributions, not single runs.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33007" y="1645920"/>
            <a:ext cx="5410047" cy="2125980"/>
          </a:xfrm>
          <a:prstGeom prst="roundRect">
            <a:avLst>
              <a:gd name="adj" fmla="val 6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6507327" y="192024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101687" y="1874519"/>
            <a:ext cx="4312767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700" b="1" i="0">
                <a:solidFill>
                  <a:srgbClr val="1A1D23"/>
                </a:solidFill>
                <a:latin typeface="Calibri"/>
              </a:rPr>
              <a:t>Open-ended output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07327" y="2560320"/>
            <a:ext cx="4861407" cy="1028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4A5160"/>
                </a:solidFill>
                <a:latin typeface="Calibri"/>
              </a:rPr>
              <a:t>Many answers can be correct; exact match rarely works.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4046220"/>
            <a:ext cx="5410047" cy="2125980"/>
          </a:xfrm>
          <a:prstGeom prst="roundRect">
            <a:avLst>
              <a:gd name="adj" fmla="val 6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22959" y="432054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17319" y="4274820"/>
            <a:ext cx="4312767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700" b="1" i="0">
                <a:solidFill>
                  <a:srgbClr val="1A1D23"/>
                </a:solidFill>
                <a:latin typeface="Calibri"/>
              </a:rPr>
              <a:t>Silent regressions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59" y="4960620"/>
            <a:ext cx="4861407" cy="1028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4A5160"/>
                </a:solidFill>
                <a:latin typeface="Calibri"/>
              </a:rPr>
              <a:t>A prompt tweak or model upgrade can fix one case and break ten others.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33007" y="4046220"/>
            <a:ext cx="5410047" cy="2125980"/>
          </a:xfrm>
          <a:prstGeom prst="roundRect">
            <a:avLst>
              <a:gd name="adj" fmla="val 6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6507327" y="432054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01687" y="4274820"/>
            <a:ext cx="4312767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700" b="1" i="0">
                <a:solidFill>
                  <a:srgbClr val="1A1D23"/>
                </a:solidFill>
                <a:latin typeface="Calibri"/>
              </a:rPr>
              <a:t>Hidden risks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07327" y="4960620"/>
            <a:ext cx="4861407" cy="1028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4A5160"/>
                </a:solidFill>
                <a:latin typeface="Calibri"/>
              </a:rPr>
              <a:t>Hallucination, bias, PII leaks and injection don't show up in accuracy scores.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1109441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2453FF"/>
                </a:solidFill>
                <a:latin typeface="Calibri"/>
              </a:rPr>
              <a:t>02  ·  LAYERS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31520"/>
            <a:ext cx="1109441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200" b="1" i="0">
                <a:solidFill>
                  <a:srgbClr val="1A1D23"/>
                </a:solidFill>
                <a:latin typeface="Calibri"/>
              </a:rPr>
              <a:t>Layers of evaluation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11094415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8A90A0"/>
                </a:solidFill>
                <a:latin typeface="Calibri"/>
              </a:rPr>
              <a:t>Evals &amp; guardrails   ·   4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1926275" cy="3017520"/>
          </a:xfrm>
          <a:prstGeom prst="roundRect">
            <a:avLst>
              <a:gd name="adj" fmla="val 6000"/>
            </a:avLst>
          </a:prstGeom>
          <a:solidFill>
            <a:srgbClr val="EEF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777240" y="205740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697480"/>
            <a:ext cx="146907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A1D23"/>
                </a:solidFill>
                <a:latin typeface="Calibri"/>
              </a:rPr>
              <a:t>Deterministic checks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3383280"/>
            <a:ext cx="1469075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4A5160"/>
                </a:solidFill>
                <a:latin typeface="Calibri"/>
              </a:rPr>
              <a:t>Schema valid? Required fields present? Banned terms? Fast and free: run them on everything.</a:t>
            </a:r>
          </a:p>
        </p:txBody>
      </p:sp>
      <p:sp>
        <p:nvSpPr>
          <p:cNvPr id="9" name="Isosceles Triangle 8"/>
          <p:cNvSpPr/>
          <p:nvPr/>
        </p:nvSpPr>
        <p:spPr>
          <a:xfrm rot="5400000">
            <a:off x="2566355" y="3200400"/>
            <a:ext cx="182880" cy="274320"/>
          </a:xfrm>
          <a:prstGeom prst="triangl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2840675" y="1828800"/>
            <a:ext cx="1926275" cy="3017520"/>
          </a:xfrm>
          <a:prstGeom prst="roundRect">
            <a:avLst>
              <a:gd name="adj" fmla="val 6000"/>
            </a:avLst>
          </a:prstGeom>
          <a:solidFill>
            <a:srgbClr val="EEF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3069275" y="205740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69275" y="2697480"/>
            <a:ext cx="146907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A1D23"/>
                </a:solidFill>
                <a:latin typeface="Calibri"/>
              </a:rPr>
              <a:t>Reference-based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69275" y="3383280"/>
            <a:ext cx="1469075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4A5160"/>
                </a:solidFill>
                <a:latin typeface="Calibri"/>
              </a:rPr>
              <a:t>Compare with golden answers using exact match, F1, or semantic similarity.</a:t>
            </a:r>
          </a:p>
        </p:txBody>
      </p:sp>
      <p:sp>
        <p:nvSpPr>
          <p:cNvPr id="14" name="Isosceles Triangle 13"/>
          <p:cNvSpPr/>
          <p:nvPr/>
        </p:nvSpPr>
        <p:spPr>
          <a:xfrm rot="5400000">
            <a:off x="4858390" y="3200400"/>
            <a:ext cx="182880" cy="274320"/>
          </a:xfrm>
          <a:prstGeom prst="triangl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5132710" y="1828800"/>
            <a:ext cx="1926275" cy="3017520"/>
          </a:xfrm>
          <a:prstGeom prst="roundRect">
            <a:avLst>
              <a:gd name="adj" fmla="val 6000"/>
            </a:avLst>
          </a:prstGeom>
          <a:solidFill>
            <a:srgbClr val="EEF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5361310" y="205740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61310" y="2697480"/>
            <a:ext cx="146907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A1D23"/>
                </a:solidFill>
                <a:latin typeface="Calibri"/>
              </a:rPr>
              <a:t>LLM-as-judge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61310" y="3383280"/>
            <a:ext cx="1469075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4A5160"/>
                </a:solidFill>
                <a:latin typeface="Calibri"/>
              </a:rPr>
              <a:t>A rubric-driven model scores faithfulness, relevance and tone at scale.</a:t>
            </a:r>
          </a:p>
        </p:txBody>
      </p:sp>
      <p:sp>
        <p:nvSpPr>
          <p:cNvPr id="19" name="Isosceles Triangle 18"/>
          <p:cNvSpPr/>
          <p:nvPr/>
        </p:nvSpPr>
        <p:spPr>
          <a:xfrm rot="5400000">
            <a:off x="7150425" y="3200400"/>
            <a:ext cx="182880" cy="274320"/>
          </a:xfrm>
          <a:prstGeom prst="triangl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7424745" y="1828800"/>
            <a:ext cx="1926275" cy="3017520"/>
          </a:xfrm>
          <a:prstGeom prst="roundRect">
            <a:avLst>
              <a:gd name="adj" fmla="val 6000"/>
            </a:avLst>
          </a:prstGeom>
          <a:solidFill>
            <a:srgbClr val="EEF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7653345" y="205740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53345" y="2697480"/>
            <a:ext cx="146907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A1D23"/>
                </a:solidFill>
                <a:latin typeface="Calibri"/>
              </a:rPr>
              <a:t>Human review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53345" y="3383280"/>
            <a:ext cx="1469075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4A5160"/>
                </a:solidFill>
                <a:latin typeface="Calibri"/>
              </a:rPr>
              <a:t>Experts label samples, calibrate the judges, and handle edge cases.</a:t>
            </a:r>
          </a:p>
        </p:txBody>
      </p:sp>
      <p:sp>
        <p:nvSpPr>
          <p:cNvPr id="24" name="Isosceles Triangle 23"/>
          <p:cNvSpPr/>
          <p:nvPr/>
        </p:nvSpPr>
        <p:spPr>
          <a:xfrm rot="5400000">
            <a:off x="9442460" y="3200400"/>
            <a:ext cx="182880" cy="274320"/>
          </a:xfrm>
          <a:prstGeom prst="triangl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9716780" y="1828800"/>
            <a:ext cx="1926275" cy="3017520"/>
          </a:xfrm>
          <a:prstGeom prst="roundRect">
            <a:avLst>
              <a:gd name="adj" fmla="val 6000"/>
            </a:avLst>
          </a:prstGeom>
          <a:solidFill>
            <a:srgbClr val="EEF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9945380" y="205740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945380" y="2697480"/>
            <a:ext cx="146907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A1D23"/>
                </a:solidFill>
                <a:latin typeface="Calibri"/>
              </a:rPr>
              <a:t>Online signals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945380" y="3383280"/>
            <a:ext cx="1469075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4A5160"/>
                </a:solidFill>
                <a:latin typeface="Calibri"/>
              </a:rPr>
              <a:t>Thumbs up/down, escalations, task completion and A/B tests in production.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5166359"/>
            <a:ext cx="11094415" cy="1005840"/>
          </a:xfrm>
          <a:prstGeom prst="roundRect">
            <a:avLst>
              <a:gd name="adj" fmla="val 6000"/>
            </a:avLst>
          </a:prstGeom>
          <a:solidFill>
            <a:srgbClr val="0F1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868680" y="5166359"/>
            <a:ext cx="10454335" cy="10058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00" b="0" i="0">
                <a:solidFill>
                  <a:srgbClr val="FFFFFF"/>
                </a:solidFill>
                <a:latin typeface="Calibri"/>
              </a:rPr>
              <a:t>Push as much as possible to the cheap left side; save human time for calibration and the hard cases.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1109441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2453FF"/>
                </a:solidFill>
                <a:latin typeface="Calibri"/>
              </a:rPr>
              <a:t>03  ·  METRICS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31520"/>
            <a:ext cx="1109441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200" b="1" i="0">
                <a:solidFill>
                  <a:srgbClr val="1A1D23"/>
                </a:solidFill>
                <a:latin typeface="Calibri"/>
              </a:rPr>
              <a:t>Metrics by task type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11094415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8A90A0"/>
                </a:solidFill>
                <a:latin typeface="Calibri"/>
              </a:rPr>
              <a:t>Evals &amp; guardrails   ·   5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48640" y="1645920"/>
          <a:ext cx="11094413" cy="2828544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475613"/>
                <a:gridCol w="4309400"/>
                <a:gridCol w="4309400"/>
              </a:tblGrid>
              <a:tr h="384048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Task</a:t>
                      </a:r>
                    </a:p>
                  </a:txBody>
                  <a:tcPr marL="109728" marR="109728" marT="54864" marB="54864" anchor="ctr">
                    <a:solidFill>
                      <a:srgbClr val="0F1A3D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Core metrics</a:t>
                      </a:r>
                    </a:p>
                  </a:txBody>
                  <a:tcPr marL="109728" marR="109728" marT="54864" marB="54864" anchor="ctr">
                    <a:solidFill>
                      <a:srgbClr val="0F1A3D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How to measure</a:t>
                      </a:r>
                    </a:p>
                  </a:txBody>
                  <a:tcPr marL="109728" marR="109728" marT="54864" marB="54864" anchor="ctr">
                    <a:solidFill>
                      <a:srgbClr val="0F1A3D"/>
                    </a:solidFill>
                  </a:tcPr>
                </a:tc>
              </a:tr>
              <a:tr h="524256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1A1D23"/>
                          </a:solidFill>
                          <a:latin typeface="Calibri"/>
                        </a:rPr>
                        <a:t>RAG / Q&amp;A</a:t>
                      </a: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4A5160"/>
                          </a:solidFill>
                          <a:latin typeface="Calibri"/>
                        </a:rPr>
                        <a:t>Faithfulness, context recall/precision, answer relevancy</a:t>
                      </a: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4A5160"/>
                          </a:solidFill>
                          <a:latin typeface="Calibri"/>
                        </a:rPr>
                        <a:t>RAGAS or DeepEval + golden set</a:t>
                      </a: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1A1D23"/>
                          </a:solidFill>
                          <a:latin typeface="Calibri"/>
                        </a:rPr>
                        <a:t>Extraction (KYC, invoices)</a:t>
                      </a:r>
                    </a:p>
                  </a:txBody>
                  <a:tcPr marL="109728" marR="109728" marT="54864" marB="54864" anchor="ctr">
                    <a:solidFill>
                      <a:srgbClr val="F4F6F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4A5160"/>
                          </a:solidFill>
                          <a:latin typeface="Calibri"/>
                        </a:rPr>
                        <a:t>Field-level precision/recall, schema validity</a:t>
                      </a:r>
                    </a:p>
                  </a:txBody>
                  <a:tcPr marL="109728" marR="109728" marT="54864" marB="54864" anchor="ctr">
                    <a:solidFill>
                      <a:srgbClr val="F4F6F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4A5160"/>
                          </a:solidFill>
                          <a:latin typeface="Calibri"/>
                        </a:rPr>
                        <a:t>Exact or fuzzy match per field</a:t>
                      </a:r>
                    </a:p>
                  </a:txBody>
                  <a:tcPr marL="109728" marR="109728" marT="54864" marB="54864" anchor="ctr">
                    <a:solidFill>
                      <a:srgbClr val="F4F6FA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1A1D23"/>
                          </a:solidFill>
                          <a:latin typeface="Calibri"/>
                        </a:rPr>
                        <a:t>Classification / routing</a:t>
                      </a: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4A5160"/>
                          </a:solidFill>
                          <a:latin typeface="Calibri"/>
                        </a:rPr>
                        <a:t>Accuracy, per-class F1, confusion matrix</a:t>
                      </a: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4A5160"/>
                          </a:solidFill>
                          <a:latin typeface="Calibri"/>
                        </a:rPr>
                        <a:t>Labelled test set</a:t>
                      </a: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1A1D23"/>
                          </a:solidFill>
                          <a:latin typeface="Calibri"/>
                        </a:rPr>
                        <a:t>Text-to-SQL</a:t>
                      </a:r>
                    </a:p>
                  </a:txBody>
                  <a:tcPr marL="109728" marR="109728" marT="54864" marB="54864" anchor="ctr">
                    <a:solidFill>
                      <a:srgbClr val="F4F6F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4A5160"/>
                          </a:solidFill>
                          <a:latin typeface="Calibri"/>
                        </a:rPr>
                        <a:t>Execution accuracy, result-set match, safety</a:t>
                      </a:r>
                    </a:p>
                  </a:txBody>
                  <a:tcPr marL="109728" marR="109728" marT="54864" marB="54864" anchor="ctr">
                    <a:solidFill>
                      <a:srgbClr val="F4F6F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4A5160"/>
                          </a:solidFill>
                          <a:latin typeface="Calibri"/>
                        </a:rPr>
                        <a:t>Run against a sandbox DB</a:t>
                      </a:r>
                    </a:p>
                  </a:txBody>
                  <a:tcPr marL="109728" marR="109728" marT="54864" marB="54864" anchor="ctr">
                    <a:solidFill>
                      <a:srgbClr val="F4F6FA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1A1D23"/>
                          </a:solidFill>
                          <a:latin typeface="Calibri"/>
                        </a:rPr>
                        <a:t>Agents</a:t>
                      </a: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4A5160"/>
                          </a:solidFill>
                          <a:latin typeface="Calibri"/>
                        </a:rPr>
                        <a:t>Task success, tool-call accuracy, steps, cost</a:t>
                      </a: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4A5160"/>
                          </a:solidFill>
                          <a:latin typeface="Calibri"/>
                        </a:rPr>
                        <a:t>Trajectory evals on replayed traces</a:t>
                      </a: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1A1D23"/>
                          </a:solidFill>
                          <a:latin typeface="Calibri"/>
                        </a:rPr>
                        <a:t>Summaries &amp; memos</a:t>
                      </a:r>
                    </a:p>
                  </a:txBody>
                  <a:tcPr marL="109728" marR="109728" marT="54864" marB="54864" anchor="ctr">
                    <a:solidFill>
                      <a:srgbClr val="F4F6F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4A5160"/>
                          </a:solidFill>
                          <a:latin typeface="Calibri"/>
                        </a:rPr>
                        <a:t>Coverage, factual consistency, citation accuracy</a:t>
                      </a:r>
                    </a:p>
                  </a:txBody>
                  <a:tcPr marL="109728" marR="109728" marT="54864" marB="54864" anchor="ctr">
                    <a:solidFill>
                      <a:srgbClr val="F4F6F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4A5160"/>
                          </a:solidFill>
                          <a:latin typeface="Calibri"/>
                        </a:rPr>
                        <a:t>Rubric-based LLM judge + expert review</a:t>
                      </a:r>
                    </a:p>
                  </a:txBody>
                  <a:tcPr marL="109728" marR="109728" marT="54864" marB="54864" anchor="ctr">
                    <a:solidFill>
                      <a:srgbClr val="F4F6F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1109441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2453FF"/>
                </a:solidFill>
                <a:latin typeface="Calibri"/>
              </a:rPr>
              <a:t>04  ·  DATA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31520"/>
            <a:ext cx="1109441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200" b="1" i="0">
                <a:solidFill>
                  <a:srgbClr val="1A1D23"/>
                </a:solidFill>
                <a:latin typeface="Calibri"/>
              </a:rPr>
              <a:t>Building a golden dataset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11094415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8A90A0"/>
                </a:solidFill>
                <a:latin typeface="Calibri"/>
              </a:rPr>
              <a:t>Evals &amp; guardrails   ·   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783080"/>
            <a:ext cx="6309360" cy="4389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marL="237490" indent="-237490">
              <a:spcAft>
                <a:spcPts val="1200"/>
              </a:spcAft>
              <a:buClr>
                <a:srgbClr val="2453FF"/>
              </a:buClr>
              <a:buChar char="•"/>
            </a:pPr>
            <a:r>
              <a:rPr sz="1700" b="0" i="0">
                <a:solidFill>
                  <a:srgbClr val="1A1D23"/>
                </a:solidFill>
                <a:latin typeface="Calibri"/>
              </a:rPr>
              <a:t>Start with 50-100 real, representative queries, not synthetic ones only</a:t>
            </a:r>
          </a:p>
          <a:p>
            <a:pPr algn="l" marL="237490" indent="-237490">
              <a:spcAft>
                <a:spcPts val="1200"/>
              </a:spcAft>
              <a:buClr>
                <a:srgbClr val="2453FF"/>
              </a:buClr>
              <a:buChar char="•"/>
            </a:pPr>
            <a:r>
              <a:rPr sz="1700" b="0" i="0">
                <a:solidFill>
                  <a:srgbClr val="1A1D23"/>
                </a:solidFill>
                <a:latin typeface="Calibri"/>
              </a:rPr>
              <a:t>Add edge cases: ambiguous, adversarial, out-of-scope, multilingual</a:t>
            </a:r>
          </a:p>
          <a:p>
            <a:pPr algn="l" marL="237490" indent="-237490">
              <a:spcAft>
                <a:spcPts val="1200"/>
              </a:spcAft>
              <a:buClr>
                <a:srgbClr val="2453FF"/>
              </a:buClr>
              <a:buChar char="•"/>
            </a:pPr>
            <a:r>
              <a:rPr sz="1700" b="0" i="0">
                <a:solidFill>
                  <a:srgbClr val="1A1D23"/>
                </a:solidFill>
                <a:latin typeface="Calibri"/>
              </a:rPr>
              <a:t>Store the input, expected output, required sources and tags per case</a:t>
            </a:r>
          </a:p>
          <a:p>
            <a:pPr algn="l" marL="237490" indent="-237490">
              <a:spcAft>
                <a:spcPts val="1200"/>
              </a:spcAft>
              <a:buClr>
                <a:srgbClr val="2453FF"/>
              </a:buClr>
              <a:buChar char="•"/>
            </a:pPr>
            <a:r>
              <a:rPr sz="1700" b="0" i="0">
                <a:solidFill>
                  <a:srgbClr val="1A1D23"/>
                </a:solidFill>
                <a:latin typeface="Calibri"/>
              </a:rPr>
              <a:t>Version the dataset with the code (Git, DVC) and grow it from production failures</a:t>
            </a:r>
          </a:p>
          <a:p>
            <a:pPr algn="l" marL="237490" indent="-237490">
              <a:spcAft>
                <a:spcPts val="1200"/>
              </a:spcAft>
              <a:buClr>
                <a:srgbClr val="2453FF"/>
              </a:buClr>
              <a:buChar char="•"/>
            </a:pPr>
            <a:r>
              <a:rPr sz="1700" b="0" i="0">
                <a:solidFill>
                  <a:srgbClr val="1A1D23"/>
                </a:solidFill>
                <a:latin typeface="Calibri"/>
              </a:rPr>
              <a:t>Keep a held-out slice so you don't overfit prompts to the test set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0" y="1783080"/>
            <a:ext cx="4327855" cy="4389120"/>
          </a:xfrm>
          <a:prstGeom prst="roundRect">
            <a:avLst>
              <a:gd name="adj" fmla="val 6000"/>
            </a:avLst>
          </a:prstGeom>
          <a:solidFill>
            <a:srgbClr val="0F1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680960" y="2240280"/>
            <a:ext cx="3596335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6000" b="1" i="0">
                <a:solidFill>
                  <a:srgbClr val="F5A524"/>
                </a:solidFill>
                <a:latin typeface="Calibri"/>
              </a:rPr>
              <a:t>50+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80960" y="3520439"/>
            <a:ext cx="3596335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 i="0">
                <a:solidFill>
                  <a:srgbClr val="FFFFFF"/>
                </a:solidFill>
                <a:latin typeface="Calibri"/>
              </a:rPr>
              <a:t>real cases beat 5,000 synthetic ones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4434840"/>
            <a:ext cx="3596335" cy="15544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C9D3FF"/>
                </a:solidFill>
                <a:latin typeface="Calibri"/>
              </a:rPr>
              <a:t>Every production incident should become a new test case the same week.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1109441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2453FF"/>
                </a:solidFill>
                <a:latin typeface="Calibri"/>
              </a:rPr>
              <a:t>05  ·  JUDGES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31520"/>
            <a:ext cx="1109441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200" b="1" i="0">
                <a:solidFill>
                  <a:srgbClr val="1A1D23"/>
                </a:solidFill>
                <a:latin typeface="Calibri"/>
              </a:rPr>
              <a:t>LLM-as-judge done right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11094415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8A90A0"/>
                </a:solidFill>
                <a:latin typeface="Calibri"/>
              </a:rPr>
              <a:t>Evals &amp; guardrails   ·   7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645920"/>
            <a:ext cx="3515258" cy="2125980"/>
          </a:xfrm>
          <a:prstGeom prst="roundRect">
            <a:avLst>
              <a:gd name="adj" fmla="val 6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22959" y="192024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17319" y="1874519"/>
            <a:ext cx="2417978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00" b="1" i="0">
                <a:solidFill>
                  <a:srgbClr val="1A1D23"/>
                </a:solidFill>
                <a:latin typeface="Calibri"/>
              </a:rPr>
              <a:t>Explicit rubric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59" y="2560320"/>
            <a:ext cx="2966618" cy="1028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4A5160"/>
                </a:solidFill>
                <a:latin typeface="Calibri"/>
              </a:rPr>
              <a:t>Define each score level with examples. "Rate 1-5" alone gives noisy results.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8218" y="1645920"/>
            <a:ext cx="3515258" cy="2125980"/>
          </a:xfrm>
          <a:prstGeom prst="roundRect">
            <a:avLst>
              <a:gd name="adj" fmla="val 6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612538" y="192024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06898" y="1874519"/>
            <a:ext cx="2417978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00" b="1" i="0">
                <a:solidFill>
                  <a:srgbClr val="1A1D23"/>
                </a:solidFill>
                <a:latin typeface="Calibri"/>
              </a:rPr>
              <a:t>One criterion per call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12538" y="2560320"/>
            <a:ext cx="2966618" cy="1028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4A5160"/>
                </a:solidFill>
                <a:latin typeface="Calibri"/>
              </a:rPr>
              <a:t>Judge faithfulness, relevance and tone separately; don't average them.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27796" y="1645920"/>
            <a:ext cx="3515258" cy="2125980"/>
          </a:xfrm>
          <a:prstGeom prst="roundRect">
            <a:avLst>
              <a:gd name="adj" fmla="val 6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402116" y="192024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996476" y="1874519"/>
            <a:ext cx="2417978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00" b="1" i="0">
                <a:solidFill>
                  <a:srgbClr val="1A1D23"/>
                </a:solidFill>
                <a:latin typeface="Calibri"/>
              </a:rPr>
              <a:t>Reasoning first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02116" y="2560320"/>
            <a:ext cx="2966618" cy="1028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4A5160"/>
                </a:solidFill>
                <a:latin typeface="Calibri"/>
              </a:rPr>
              <a:t>Ask for the rationale before the score, and prefer pass/fail over wide scales.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046220"/>
            <a:ext cx="3515258" cy="2125980"/>
          </a:xfrm>
          <a:prstGeom prst="roundRect">
            <a:avLst>
              <a:gd name="adj" fmla="val 6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22959" y="432054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17319" y="4274820"/>
            <a:ext cx="2417978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00" b="1" i="0">
                <a:solidFill>
                  <a:srgbClr val="1A1D23"/>
                </a:solidFill>
                <a:latin typeface="Calibri"/>
              </a:rPr>
              <a:t>Calibrate with humans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2959" y="4960620"/>
            <a:ext cx="2966618" cy="1028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4A5160"/>
                </a:solidFill>
                <a:latin typeface="Calibri"/>
              </a:rPr>
              <a:t>Measure agreement with expert labels on a sample before you trust it.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338218" y="4046220"/>
            <a:ext cx="3515258" cy="2125980"/>
          </a:xfrm>
          <a:prstGeom prst="roundRect">
            <a:avLst>
              <a:gd name="adj" fmla="val 6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4612538" y="432054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206898" y="4274820"/>
            <a:ext cx="2417978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00" b="1" i="0">
                <a:solidFill>
                  <a:srgbClr val="1A1D23"/>
                </a:solidFill>
                <a:latin typeface="Calibri"/>
              </a:rPr>
              <a:t>Watch for bias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612538" y="4960620"/>
            <a:ext cx="2966618" cy="1028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4A5160"/>
                </a:solidFill>
                <a:latin typeface="Calibri"/>
              </a:rPr>
              <a:t>Judges favour longer answers, their own model family, and the first position shown.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127796" y="4046220"/>
            <a:ext cx="3515258" cy="2125980"/>
          </a:xfrm>
          <a:prstGeom prst="roundRect">
            <a:avLst>
              <a:gd name="adj" fmla="val 6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8402116" y="432054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996476" y="4274820"/>
            <a:ext cx="2417978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00" b="1" i="0">
                <a:solidFill>
                  <a:srgbClr val="1A1D23"/>
                </a:solidFill>
                <a:latin typeface="Calibri"/>
              </a:rPr>
              <a:t>Pin the judge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402116" y="4960620"/>
            <a:ext cx="2966618" cy="1028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4A5160"/>
                </a:solidFill>
                <a:latin typeface="Calibri"/>
              </a:rPr>
              <a:t>Fix the judge model and prompt versions so scores stay comparable over time.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1109441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2453FF"/>
                </a:solidFill>
                <a:latin typeface="Calibri"/>
              </a:rPr>
              <a:t>06  ·  GUARDRAILS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31520"/>
            <a:ext cx="1109441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200" b="1" i="0">
                <a:solidFill>
                  <a:srgbClr val="1A1D23"/>
                </a:solidFill>
                <a:latin typeface="Calibri"/>
              </a:rPr>
              <a:t>A guardrails pipeline around the model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11094415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8A90A0"/>
                </a:solidFill>
                <a:latin typeface="Calibri"/>
              </a:rPr>
              <a:t>Evals &amp; guardrails   ·   8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1926275" cy="3017520"/>
          </a:xfrm>
          <a:prstGeom prst="roundRect">
            <a:avLst>
              <a:gd name="adj" fmla="val 6000"/>
            </a:avLst>
          </a:prstGeom>
          <a:solidFill>
            <a:srgbClr val="EEF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777240" y="205740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697480"/>
            <a:ext cx="146907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A1D23"/>
                </a:solidFill>
                <a:latin typeface="Calibri"/>
              </a:rPr>
              <a:t>Input checks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3383280"/>
            <a:ext cx="1469075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4A5160"/>
                </a:solidFill>
                <a:latin typeface="Calibri"/>
              </a:rPr>
              <a:t>PII redaction, prompt-injection and jailbreak detection, topic filters.</a:t>
            </a:r>
          </a:p>
        </p:txBody>
      </p:sp>
      <p:sp>
        <p:nvSpPr>
          <p:cNvPr id="9" name="Isosceles Triangle 8"/>
          <p:cNvSpPr/>
          <p:nvPr/>
        </p:nvSpPr>
        <p:spPr>
          <a:xfrm rot="5400000">
            <a:off x="2566355" y="3200400"/>
            <a:ext cx="182880" cy="274320"/>
          </a:xfrm>
          <a:prstGeom prst="triangl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2840675" y="1828800"/>
            <a:ext cx="1926275" cy="3017520"/>
          </a:xfrm>
          <a:prstGeom prst="roundRect">
            <a:avLst>
              <a:gd name="adj" fmla="val 6000"/>
            </a:avLst>
          </a:prstGeom>
          <a:solidFill>
            <a:srgbClr val="EEF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3069275" y="205740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69275" y="2697480"/>
            <a:ext cx="146907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A1D23"/>
                </a:solidFill>
                <a:latin typeface="Calibri"/>
              </a:rPr>
              <a:t>Context controls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69275" y="3383280"/>
            <a:ext cx="1469075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4A5160"/>
                </a:solidFill>
                <a:latin typeface="Calibri"/>
              </a:rPr>
              <a:t>Permission-filtered retrieval; tool outputs treated as untrusted data.</a:t>
            </a:r>
          </a:p>
        </p:txBody>
      </p:sp>
      <p:sp>
        <p:nvSpPr>
          <p:cNvPr id="14" name="Isosceles Triangle 13"/>
          <p:cNvSpPr/>
          <p:nvPr/>
        </p:nvSpPr>
        <p:spPr>
          <a:xfrm rot="5400000">
            <a:off x="4858390" y="3200400"/>
            <a:ext cx="182880" cy="274320"/>
          </a:xfrm>
          <a:prstGeom prst="triangl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5132710" y="1828800"/>
            <a:ext cx="1926275" cy="3017520"/>
          </a:xfrm>
          <a:prstGeom prst="roundRect">
            <a:avLst>
              <a:gd name="adj" fmla="val 6000"/>
            </a:avLst>
          </a:prstGeom>
          <a:solidFill>
            <a:srgbClr val="EEF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5361310" y="205740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61310" y="2697480"/>
            <a:ext cx="146907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A1D23"/>
                </a:solidFill>
                <a:latin typeface="Calibri"/>
              </a:rPr>
              <a:t>Model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61310" y="3383280"/>
            <a:ext cx="1469075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4A5160"/>
                </a:solidFill>
                <a:latin typeface="Calibri"/>
              </a:rPr>
              <a:t>System prompt with clear scope, refusal rules and output format.</a:t>
            </a:r>
          </a:p>
        </p:txBody>
      </p:sp>
      <p:sp>
        <p:nvSpPr>
          <p:cNvPr id="19" name="Isosceles Triangle 18"/>
          <p:cNvSpPr/>
          <p:nvPr/>
        </p:nvSpPr>
        <p:spPr>
          <a:xfrm rot="5400000">
            <a:off x="7150425" y="3200400"/>
            <a:ext cx="182880" cy="274320"/>
          </a:xfrm>
          <a:prstGeom prst="triangl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7424745" y="1828800"/>
            <a:ext cx="1926275" cy="3017520"/>
          </a:xfrm>
          <a:prstGeom prst="roundRect">
            <a:avLst>
              <a:gd name="adj" fmla="val 6000"/>
            </a:avLst>
          </a:prstGeom>
          <a:solidFill>
            <a:srgbClr val="EEF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7653345" y="205740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53345" y="2697480"/>
            <a:ext cx="146907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A1D23"/>
                </a:solidFill>
                <a:latin typeface="Calibri"/>
              </a:rPr>
              <a:t>Output checks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53345" y="3383280"/>
            <a:ext cx="1469075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4A5160"/>
                </a:solidFill>
                <a:latin typeface="Calibri"/>
              </a:rPr>
              <a:t>Schema validation, grounding check, toxicity and PII scan, policy rules.</a:t>
            </a:r>
          </a:p>
        </p:txBody>
      </p:sp>
      <p:sp>
        <p:nvSpPr>
          <p:cNvPr id="24" name="Isosceles Triangle 23"/>
          <p:cNvSpPr/>
          <p:nvPr/>
        </p:nvSpPr>
        <p:spPr>
          <a:xfrm rot="5400000">
            <a:off x="9442460" y="3200400"/>
            <a:ext cx="182880" cy="274320"/>
          </a:xfrm>
          <a:prstGeom prst="triangl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9716780" y="1828800"/>
            <a:ext cx="1926275" cy="3017520"/>
          </a:xfrm>
          <a:prstGeom prst="roundRect">
            <a:avLst>
              <a:gd name="adj" fmla="val 6000"/>
            </a:avLst>
          </a:prstGeom>
          <a:solidFill>
            <a:srgbClr val="EEF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9945380" y="205740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945380" y="2697480"/>
            <a:ext cx="146907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A1D23"/>
                </a:solidFill>
                <a:latin typeface="Calibri"/>
              </a:rPr>
              <a:t>Human in the loop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945380" y="3383280"/>
            <a:ext cx="1469075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4A5160"/>
                </a:solidFill>
                <a:latin typeface="Calibri"/>
              </a:rPr>
              <a:t>Route low-confidence or high-risk outputs to review before action.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5166359"/>
            <a:ext cx="11094415" cy="1005840"/>
          </a:xfrm>
          <a:prstGeom prst="roundRect">
            <a:avLst>
              <a:gd name="adj" fmla="val 6000"/>
            </a:avLst>
          </a:prstGeom>
          <a:solidFill>
            <a:srgbClr val="0F1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868680" y="5166359"/>
            <a:ext cx="10454335" cy="10058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00" b="0" i="0">
                <a:solidFill>
                  <a:srgbClr val="FFFFFF"/>
                </a:solidFill>
                <a:latin typeface="Calibri"/>
              </a:rPr>
              <a:t>Tools: Guardrails AI, NVIDIA NeMo Guardrails, Llama Guard, cloud-native options such as Bedrock Guardrails, and plain Pydantic validation.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1109441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2453FF"/>
                </a:solidFill>
                <a:latin typeface="Calibri"/>
              </a:rPr>
              <a:t>07  ·  RELEASE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31520"/>
            <a:ext cx="1109441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200" b="1" i="0">
                <a:solidFill>
                  <a:srgbClr val="1A1D23"/>
                </a:solidFill>
                <a:latin typeface="Calibri"/>
              </a:rPr>
              <a:t>CI evaluation gates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11094415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8A90A0"/>
                </a:solidFill>
                <a:latin typeface="Calibri"/>
              </a:rPr>
              <a:t>Evals &amp; guardrails   ·   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783080"/>
            <a:ext cx="6309360" cy="4389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marL="237490" indent="-237490">
              <a:spcAft>
                <a:spcPts val="1200"/>
              </a:spcAft>
              <a:buClr>
                <a:srgbClr val="2453FF"/>
              </a:buClr>
              <a:buChar char="•"/>
            </a:pPr>
            <a:r>
              <a:rPr sz="1700" b="0" i="0">
                <a:solidFill>
                  <a:srgbClr val="1A1D23"/>
                </a:solidFill>
                <a:latin typeface="Calibri"/>
              </a:rPr>
              <a:t>Every change to a prompt, model, retriever or tool triggers the eval suite</a:t>
            </a:r>
          </a:p>
          <a:p>
            <a:pPr algn="l" marL="237490" indent="-237490">
              <a:spcAft>
                <a:spcPts val="1200"/>
              </a:spcAft>
              <a:buClr>
                <a:srgbClr val="2453FF"/>
              </a:buClr>
              <a:buChar char="•"/>
            </a:pPr>
            <a:r>
              <a:rPr sz="1700" b="0" i="0">
                <a:solidFill>
                  <a:srgbClr val="1A1D23"/>
                </a:solidFill>
                <a:latin typeface="Calibri"/>
              </a:rPr>
              <a:t>Compare against the last release: block if a key metric drops past a threshold</a:t>
            </a:r>
          </a:p>
          <a:p>
            <a:pPr algn="l" marL="237490" indent="-237490">
              <a:spcAft>
                <a:spcPts val="1200"/>
              </a:spcAft>
              <a:buClr>
                <a:srgbClr val="2453FF"/>
              </a:buClr>
              <a:buChar char="•"/>
            </a:pPr>
            <a:r>
              <a:rPr sz="1700" b="0" i="0">
                <a:solidFill>
                  <a:srgbClr val="1A1D23"/>
                </a:solidFill>
                <a:latin typeface="Calibri"/>
              </a:rPr>
              <a:t>Track per-stage latency and cost budgets, not just quality</a:t>
            </a:r>
          </a:p>
          <a:p>
            <a:pPr algn="l" marL="237490" indent="-237490">
              <a:spcAft>
                <a:spcPts val="1200"/>
              </a:spcAft>
              <a:buClr>
                <a:srgbClr val="2453FF"/>
              </a:buClr>
              <a:buChar char="•"/>
            </a:pPr>
            <a:r>
              <a:rPr sz="1700" b="0" i="0">
                <a:solidFill>
                  <a:srgbClr val="1A1D23"/>
                </a:solidFill>
                <a:latin typeface="Calibri"/>
              </a:rPr>
              <a:t>Run bias and safety suites on protected attributes where decisions affect people</a:t>
            </a:r>
          </a:p>
          <a:p>
            <a:pPr algn="l" marL="237490" indent="-237490">
              <a:spcAft>
                <a:spcPts val="1200"/>
              </a:spcAft>
              <a:buClr>
                <a:srgbClr val="2453FF"/>
              </a:buClr>
              <a:buChar char="•"/>
            </a:pPr>
            <a:r>
              <a:rPr sz="1700" b="0" i="0">
                <a:solidFill>
                  <a:srgbClr val="1A1D23"/>
                </a:solidFill>
                <a:latin typeface="Calibri"/>
              </a:rPr>
              <a:t>Keep runs replayable: log the model version, prompt hash and dataset version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0" y="1783080"/>
            <a:ext cx="4327855" cy="4389120"/>
          </a:xfrm>
          <a:prstGeom prst="roundRect">
            <a:avLst>
              <a:gd name="adj" fmla="val 6000"/>
            </a:avLst>
          </a:prstGeom>
          <a:solidFill>
            <a:srgbClr val="EEF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680960" y="2148840"/>
            <a:ext cx="502920" cy="502920"/>
          </a:xfrm>
          <a:prstGeom prst="ellipse">
            <a:avLst/>
          </a:prstGeom>
          <a:solidFill>
            <a:srgbClr val="F5A5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000" b="1">
                <a:solidFill>
                  <a:srgbClr val="0F1A3D"/>
                </a:solidFill>
                <a:latin typeface="Calibri"/>
              </a:rPr>
              <a:t>!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80960" y="2880360"/>
            <a:ext cx="3596335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 i="0">
                <a:solidFill>
                  <a:srgbClr val="1A1D23"/>
                </a:solidFill>
                <a:latin typeface="Calibri"/>
              </a:rPr>
              <a:t>Example gate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3749039"/>
            <a:ext cx="3596335" cy="22402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0" i="0">
                <a:solidFill>
                  <a:srgbClr val="4A5160"/>
                </a:solidFill>
                <a:latin typeface="Calibri"/>
              </a:rPr>
              <a:t>Faithfulness ≥ 0.90, extraction F1 not below baseline minus 1 point, p95 latency &lt; 4 s, cost per request &lt; budget. Any failure blocks the merge.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1109441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2453FF"/>
                </a:solidFill>
                <a:latin typeface="Calibri"/>
              </a:rPr>
              <a:t>08  ·  OBSERVABILITY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31520"/>
            <a:ext cx="1109441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200" b="1" i="0">
                <a:solidFill>
                  <a:srgbClr val="1A1D23"/>
                </a:solidFill>
                <a:latin typeface="Calibri"/>
              </a:rPr>
              <a:t>Observability in production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11094415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8A90A0"/>
                </a:solidFill>
                <a:latin typeface="Calibri"/>
              </a:rPr>
              <a:t>Evals &amp; guardrails   ·   10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645920"/>
            <a:ext cx="5410047" cy="2125980"/>
          </a:xfrm>
          <a:prstGeom prst="roundRect">
            <a:avLst>
              <a:gd name="adj" fmla="val 6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22959" y="192024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17319" y="1874519"/>
            <a:ext cx="4312767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700" b="1" i="0">
                <a:solidFill>
                  <a:srgbClr val="1A1D23"/>
                </a:solidFill>
                <a:latin typeface="Calibri"/>
              </a:rPr>
              <a:t>Trace everything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59" y="2560320"/>
            <a:ext cx="4861407" cy="1028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4A5160"/>
                </a:solidFill>
                <a:latin typeface="Calibri"/>
              </a:rPr>
              <a:t>Prompts, retrieved context, tool calls, tokens and latency for every request.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33007" y="1645920"/>
            <a:ext cx="5410047" cy="2125980"/>
          </a:xfrm>
          <a:prstGeom prst="roundRect">
            <a:avLst>
              <a:gd name="adj" fmla="val 6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6507327" y="192024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101687" y="1874519"/>
            <a:ext cx="4312767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700" b="1" i="0">
                <a:solidFill>
                  <a:srgbClr val="1A1D23"/>
                </a:solidFill>
                <a:latin typeface="Calibri"/>
              </a:rPr>
              <a:t>Online evals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07327" y="2560320"/>
            <a:ext cx="4861407" cy="1028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4A5160"/>
                </a:solidFill>
                <a:latin typeface="Calibri"/>
              </a:rPr>
              <a:t>Run cheap judges on a sample of live traffic; alert on drift.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4046220"/>
            <a:ext cx="5410047" cy="2125980"/>
          </a:xfrm>
          <a:prstGeom prst="roundRect">
            <a:avLst>
              <a:gd name="adj" fmla="val 6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22959" y="432054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17319" y="4274820"/>
            <a:ext cx="4312767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700" b="1" i="0">
                <a:solidFill>
                  <a:srgbClr val="1A1D23"/>
                </a:solidFill>
                <a:latin typeface="Calibri"/>
              </a:rPr>
              <a:t>User feedback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59" y="4960620"/>
            <a:ext cx="4861407" cy="1028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4A5160"/>
                </a:solidFill>
                <a:latin typeface="Calibri"/>
              </a:rPr>
              <a:t>Capture explicit ratings and implicit signals such as retries and escalations.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33007" y="4046220"/>
            <a:ext cx="5410047" cy="2125980"/>
          </a:xfrm>
          <a:prstGeom prst="roundRect">
            <a:avLst>
              <a:gd name="adj" fmla="val 6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6507327" y="432054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01687" y="4274820"/>
            <a:ext cx="4312767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700" b="1" i="0">
                <a:solidFill>
                  <a:srgbClr val="1A1D23"/>
                </a:solidFill>
                <a:latin typeface="Calibri"/>
              </a:rPr>
              <a:t>Tooling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07327" y="4960620"/>
            <a:ext cx="4861407" cy="1028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4A5160"/>
                </a:solidFill>
                <a:latin typeface="Calibri"/>
              </a:rPr>
              <a:t>LangSmith, Langfuse, Arize Phoenix, W&amp;B Weave, or OpenTelemetry to your own stack.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A3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502920"/>
            <a:ext cx="1109441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F5A524"/>
                </a:solidFill>
                <a:latin typeface="Calibri"/>
              </a:rPr>
              <a:t>KEY TAKEAWAYS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822960"/>
            <a:ext cx="11094415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400" b="1" i="0">
                <a:solidFill>
                  <a:srgbClr val="FFFFFF"/>
                </a:solidFill>
                <a:latin typeface="Calibri"/>
              </a:rPr>
              <a:t>What to remember</a:t>
            </a:r>
          </a:p>
        </p:txBody>
      </p:sp>
      <p:sp>
        <p:nvSpPr>
          <p:cNvPr id="4" name="Oval 3"/>
          <p:cNvSpPr/>
          <p:nvPr/>
        </p:nvSpPr>
        <p:spPr>
          <a:xfrm>
            <a:off x="548640" y="182880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80160" y="1810512"/>
            <a:ext cx="10362895" cy="6217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0" i="0">
                <a:solidFill>
                  <a:srgbClr val="FFFFFF"/>
                </a:solidFill>
                <a:latin typeface="Calibri"/>
              </a:rPr>
              <a:t>Evaluate in layers: cheap deterministic checks first, humans for calibration.</a:t>
            </a:r>
          </a:p>
        </p:txBody>
      </p:sp>
      <p:sp>
        <p:nvSpPr>
          <p:cNvPr id="6" name="Oval 5"/>
          <p:cNvSpPr/>
          <p:nvPr/>
        </p:nvSpPr>
        <p:spPr>
          <a:xfrm>
            <a:off x="548640" y="2542032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80160" y="2523744"/>
            <a:ext cx="10362895" cy="6217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0" i="0">
                <a:solidFill>
                  <a:srgbClr val="FFFFFF"/>
                </a:solidFill>
                <a:latin typeface="Calibri"/>
              </a:rPr>
              <a:t>A small, real, versioned golden set is the foundation.</a:t>
            </a:r>
          </a:p>
        </p:txBody>
      </p:sp>
      <p:sp>
        <p:nvSpPr>
          <p:cNvPr id="8" name="Oval 7"/>
          <p:cNvSpPr/>
          <p:nvPr/>
        </p:nvSpPr>
        <p:spPr>
          <a:xfrm>
            <a:off x="548640" y="3255264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80160" y="3236976"/>
            <a:ext cx="10362895" cy="6217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0" i="0">
                <a:solidFill>
                  <a:srgbClr val="FFFFFF"/>
                </a:solidFill>
                <a:latin typeface="Calibri"/>
              </a:rPr>
              <a:t>LLM judges need rubrics, single criteria and human calibration.</a:t>
            </a:r>
          </a:p>
        </p:txBody>
      </p:sp>
      <p:sp>
        <p:nvSpPr>
          <p:cNvPr id="10" name="Oval 9"/>
          <p:cNvSpPr/>
          <p:nvPr/>
        </p:nvSpPr>
        <p:spPr>
          <a:xfrm>
            <a:off x="548640" y="3968496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80160" y="3950208"/>
            <a:ext cx="10362895" cy="6217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0" i="0">
                <a:solidFill>
                  <a:srgbClr val="FFFFFF"/>
                </a:solidFill>
                <a:latin typeface="Calibri"/>
              </a:rPr>
              <a:t>Guardrails wrap the model on both input and output, with humans for high risk.</a:t>
            </a:r>
          </a:p>
        </p:txBody>
      </p:sp>
      <p:sp>
        <p:nvSpPr>
          <p:cNvPr id="12" name="Oval 11"/>
          <p:cNvSpPr/>
          <p:nvPr/>
        </p:nvSpPr>
        <p:spPr>
          <a:xfrm>
            <a:off x="548640" y="4681728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80160" y="4663440"/>
            <a:ext cx="10362895" cy="6217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0" i="0">
                <a:solidFill>
                  <a:srgbClr val="FFFFFF"/>
                </a:solidFill>
                <a:latin typeface="Calibri"/>
              </a:rPr>
              <a:t>Gate every release in CI on quality, latency and cost.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5623560"/>
            <a:ext cx="11094415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1">
                <a:solidFill>
                  <a:srgbClr val="C9D3FF"/>
                </a:solidFill>
                <a:latin typeface="Calibri"/>
              </a:rPr>
              <a:t>Next: Mini Course 06, Fine-Tuning LLMs with LoRA &amp; QLoRA.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6080760"/>
            <a:ext cx="1109441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 i="0">
                <a:solidFill>
                  <a:srgbClr val="C9D3FF"/>
                </a:solidFill>
                <a:latin typeface="Calibri"/>
              </a:rPr>
              <a:t>Kamish Upadhyay  ·  kamishupadhyay.com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