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21040" y="822960"/>
            <a:ext cx="4206240" cy="4206240"/>
          </a:xfrm>
          <a:prstGeom prst="ellipse">
            <a:avLst/>
          </a:prstGeom>
          <a:solidFill>
            <a:srgbClr val="1C2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966960" y="3566160"/>
            <a:ext cx="2377440" cy="237744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686800" y="4297680"/>
            <a:ext cx="914400" cy="91440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MINI COURSE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768096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Storage Selection for AI Solutions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20440"/>
            <a:ext cx="7498079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C9D3FF"/>
                </a:solidFill>
                <a:latin typeface="Calibri"/>
              </a:rPr>
              <a:t>Choose vector, relational, graph, cache and object storage for real workloads.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9204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For architects and engineering leads designing GenAI platforms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98932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Kamish Upadhyay  ·  Senior GenAI / AI Architect  ·  kamishupadhyay.com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WHAT YOU WILL LEARN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Course map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The AI data landscape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A decision framework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Vector databases compared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When Postgres is enough</a:t>
            </a:r>
          </a:p>
        </p:txBody>
      </p:sp>
      <p:sp>
        <p:nvSpPr>
          <p:cNvPr id="12" name="Oval 11"/>
          <p:cNvSpPr/>
          <p:nvPr/>
        </p:nvSpPr>
        <p:spPr>
          <a:xfrm>
            <a:off x="6324447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1687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Vector index types</a:t>
            </a:r>
          </a:p>
        </p:txBody>
      </p:sp>
      <p:sp>
        <p:nvSpPr>
          <p:cNvPr id="14" name="Oval 13"/>
          <p:cNvSpPr/>
          <p:nvPr/>
        </p:nvSpPr>
        <p:spPr>
          <a:xfrm>
            <a:off x="6324447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01687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Graphs, memory and caching</a:t>
            </a:r>
          </a:p>
        </p:txBody>
      </p:sp>
      <p:sp>
        <p:nvSpPr>
          <p:cNvPr id="16" name="Oval 15"/>
          <p:cNvSpPr/>
          <p:nvPr/>
        </p:nvSpPr>
        <p:spPr>
          <a:xfrm>
            <a:off x="6324447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1687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Reference architecture</a:t>
            </a:r>
          </a:p>
        </p:txBody>
      </p:sp>
      <p:sp>
        <p:nvSpPr>
          <p:cNvPr id="18" name="Oval 17"/>
          <p:cNvSpPr/>
          <p:nvPr/>
        </p:nvSpPr>
        <p:spPr>
          <a:xfrm>
            <a:off x="6324447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Cost and compliance checklist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01  ·  LANDSCAPE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An AI system stores six kinds of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Embeddings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High-dimensional vectors for semantic search. Needs approximate nearest-neighbour (ANN) indexes.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Structured 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Customers, transactions, metadata. Needs SQL, joins and transactions.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Relationships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Entities and links (people, accounts, products). Needs graph traversal.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Raw documents &amp; media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PDFs, images, audio, model weights. Cheap, durable object storage.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Session &amp; cache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Chat state, semantic cache, rate limits. Sub-millisecond key-value access.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Features &amp; logs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Model features, traces, eval results. Columnar or time-series storage for analytics.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02  · 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Five questions before choosing a store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Query shape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Similarity, exact lookup, joins, traversal, or aggregation?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Scale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Thousands, millions or billions of records? How fast does it grow?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Latency &amp; QPS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Interactive (&lt;100 ms) or batch? Peak queries per second?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Filtering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How much metadata filtering, multi-tenancy and hybrid search?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Ops model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Managed service or self-hosted? Which cloud? What skills does the team have?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166359"/>
            <a:ext cx="11094415" cy="100584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166359"/>
            <a:ext cx="1045433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Pick the fewest stores that cover your query shapes. Every extra database is another thing to secure, sync, back up and pay for.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03  ·  VECTOR STORES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Vector databases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5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4" cy="3182112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444532"/>
                <a:gridCol w="5077105"/>
                <a:gridCol w="3572777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Option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Sweet spot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Watch out for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pgvector (Postgres)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You already run Postgres; up to tens of millions of vectors; SQL + vectors in one place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Tuning HNSW memory at large scale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Pinecone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Fully managed, serverless; fast to production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Vendor lock-in; cost at high QPS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Qdrant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Strong filtering, Rust performance, self-host or cloud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You operate it if self-hosted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Weaviate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Built-in hybrid search and modules; GraphQL API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Operational footprint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Milvus / Zilliz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Billion-scale, GPU indexes, many index types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More complex to run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OpenSearch / Elasticsearch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Mature BM25 + vectors; existing search teams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Vector performance vs. purpose-built stores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FAISS / Chroma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Prototypes, notebooks, embedded use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Not a full database (FAISS); limited scale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04  ·  PRAGMATISM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When Postgres is enough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One system for vectors, metadata, access control and transactions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Filter and join in plain SQL: WHERE tenant_id = … ORDER BY embedding &lt;=&gt; $1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Backups, replicas and compliance you already have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Move to a dedicated store only when you measure the need: recall, p95 latency or cost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0" y="2240280"/>
            <a:ext cx="3596335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0" b="1" i="0">
                <a:solidFill>
                  <a:srgbClr val="F5A524"/>
                </a:solidFill>
                <a:latin typeface="Calibri"/>
              </a:rPr>
              <a:t>1 DB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3520439"/>
            <a:ext cx="359633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is often the right number to start with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4434840"/>
            <a:ext cx="3596335" cy="1554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9D3FF"/>
                </a:solidFill>
                <a:latin typeface="Calibri"/>
              </a:rPr>
              <a:t>Rule of thumb: begin with pgvector unless you expect hundreds of millions of vectors or very high QPS from day 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05  ·  INDEXES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Choosing a vector index type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7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1" cy="2633472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74565"/>
                <a:gridCol w="3066748"/>
                <a:gridCol w="1443175"/>
                <a:gridCol w="1262778"/>
                <a:gridCol w="3247145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Index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How it works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Recall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Memory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Best for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Flat (brute force)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Compares against every vector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Exact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Under ~100k vectors; ground-truth evals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HNSW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Multi-layer proximity graph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Very high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Default for low-latency interactive search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IVF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Clusters vectors; searches the nearest lists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High (tunable)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Large sets where build time matters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IVF-PQ / quantized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Compresses vectors into codes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Medium-high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Billion-scale or memory-bound deployments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DiskANN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Graph index served from SSD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Low RAM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Very large sets on commodity hardware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06  ·  BEYOND 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Graphs, agent memory and caching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Graph DB (Neo4j, Neptune)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GraphRAG, fraud rings, entity resolution: questions where the answer lives in the relationships.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Short-term memory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Redis or a checkpointer table holds the conversation state and scratchpad for each thread.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Long-term memory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User facts and preferences in Postgres or a document DB, recalled by key or by vector.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Semantic cache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Cache answers keyed by the query embedding; serve repeat questions without an LLM call.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Object storage (S3, GCS, Blob)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The system of record for raw files; the indexes point back to 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Analytics (warehouse, lakehouse)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Traces, evals and feedback for offline analysis and fine-tuning data.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07  ·  BLUEPRINT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Reference architecture for a RAG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Land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Raw files in object storage, versioned, encrypted with KMS keys.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OCR, parsing, PII redaction and structure-aware chunking in a pipeline (Airflow, Step Functions).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Embed &amp; index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Embeddings plus metadata into the vector store; entities into the graph.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Serve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Retrieval API: hybrid search, reranking, permission filters, semantic cache.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Observe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Traces, costs and eval scores go to the warehouse for dashboards and CI gates.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08  ·  GOVERNANCE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Cost and compliance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Storage for AI   ·  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Data residency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Where do the embeddings live? They are derived from personal data and can leak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Encryption &amp; keys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Encrypt at rest and in transit, with customer-managed keys in regulated industries.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Deletion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Right-to-erasure must remove the source file, its chunks, its vectors and cached answers.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Tenancy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Separate namespaces or collections per tenant; enforce the filter server-side.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Cost drivers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RAM for the index, re-embedding on model changes, and egress between clouds.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Re-embedding plan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Store the raw text and the model version so you can rebuild the index safely.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5A524"/>
                </a:solidFill>
                <a:latin typeface="Calibri"/>
              </a:rP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109441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What to remember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10512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Start from query shapes, not product names.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542032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523744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Postgres + pgvector covers a surprising share of RAG workloads.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255264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236976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Pick the index type by recall, memory and latency, and benchmark on your own data.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3968496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50208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Graphs, caches and object storage each do a job vectors can't.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4681728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63440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Design for deletion, tenancy and re-embedding from day one.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623560"/>
            <a:ext cx="1109441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Next: Mini Course 03, Agentic Frameworks Explained.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9D3FF"/>
                </a:solidFill>
                <a:latin typeface="Calibri"/>
              </a:rPr>
              <a:t>Kamish Upadhyay  ·  kamishupadhyay.com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